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83" r:id="rId3"/>
    <p:sldId id="267" r:id="rId4"/>
    <p:sldId id="269" r:id="rId5"/>
    <p:sldId id="270" r:id="rId6"/>
    <p:sldId id="278" r:id="rId7"/>
    <p:sldId id="268" r:id="rId8"/>
    <p:sldId id="279" r:id="rId9"/>
    <p:sldId id="280" r:id="rId10"/>
    <p:sldId id="281" r:id="rId11"/>
    <p:sldId id="266" r:id="rId12"/>
    <p:sldId id="261" r:id="rId13"/>
    <p:sldId id="264" r:id="rId14"/>
    <p:sldId id="263" r:id="rId15"/>
    <p:sldId id="262" r:id="rId16"/>
    <p:sldId id="271" r:id="rId17"/>
    <p:sldId id="272" r:id="rId18"/>
    <p:sldId id="273" r:id="rId19"/>
    <p:sldId id="274" r:id="rId20"/>
    <p:sldId id="275" r:id="rId21"/>
    <p:sldId id="257" r:id="rId22"/>
    <p:sldId id="276" r:id="rId23"/>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88083" autoAdjust="0"/>
  </p:normalViewPr>
  <p:slideViewPr>
    <p:cSldViewPr>
      <p:cViewPr varScale="1">
        <p:scale>
          <a:sx n="73" d="100"/>
          <a:sy n="73" d="100"/>
        </p:scale>
        <p:origin x="-76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834980A-6BA9-4117-B8A2-FE6C79E56919}" type="datetimeFigureOut">
              <a:rPr lang="es-MX" smtClean="0"/>
              <a:pPr/>
              <a:t>27/08/2012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BB15A26-27FB-4258-BFB1-1388992CEC81}"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34980A-6BA9-4117-B8A2-FE6C79E56919}" type="datetimeFigureOut">
              <a:rPr lang="es-MX" smtClean="0"/>
              <a:pPr/>
              <a:t>27/08/2012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B15A26-27FB-4258-BFB1-1388992CEC81}"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Marcador de contenido"/>
          <p:cNvSpPr>
            <a:spLocks noGrp="1"/>
          </p:cNvSpPr>
          <p:nvPr>
            <p:ph idx="1"/>
          </p:nvPr>
        </p:nvSpPr>
        <p:spPr>
          <a:xfrm>
            <a:off x="457200" y="1928802"/>
            <a:ext cx="8229600" cy="4452526"/>
          </a:xfrm>
        </p:spPr>
        <p:style>
          <a:lnRef idx="0">
            <a:schemeClr val="accent1"/>
          </a:lnRef>
          <a:fillRef idx="3">
            <a:schemeClr val="accent1"/>
          </a:fillRef>
          <a:effectRef idx="3">
            <a:schemeClr val="accent1"/>
          </a:effectRef>
          <a:fontRef idx="minor">
            <a:schemeClr val="lt1"/>
          </a:fontRef>
        </p:style>
        <p:txBody>
          <a:bodyPr/>
          <a:lstStyle/>
          <a:p>
            <a:pPr algn="ctr">
              <a:buNone/>
            </a:pPr>
            <a:endParaRPr lang="es-MX" b="1" dirty="0" smtClean="0"/>
          </a:p>
          <a:p>
            <a:pPr algn="ctr">
              <a:buNone/>
            </a:pPr>
            <a:r>
              <a:rPr lang="es-MX" b="1" dirty="0" smtClean="0"/>
              <a:t>RETOS A LA EDUCACIÓN EN EL SIGLO XXI</a:t>
            </a:r>
          </a:p>
          <a:p>
            <a:endParaRPr lang="es-MX" dirty="0"/>
          </a:p>
        </p:txBody>
      </p:sp>
      <p:pic>
        <p:nvPicPr>
          <p:cNvPr id="7" name="Picture 2" descr="http://t2.gstatic.com/images?q=tbn:ANd9GcR5wSrJSLzmWLyHFj9P_J4PKxKuAIBSpCdUpQClx4uXCO0yKd2L"/>
          <p:cNvPicPr>
            <a:picLocks noChangeAspect="1" noChangeArrowheads="1"/>
          </p:cNvPicPr>
          <p:nvPr/>
        </p:nvPicPr>
        <p:blipFill>
          <a:blip r:embed="rId2" cstate="print"/>
          <a:srcRect/>
          <a:stretch>
            <a:fillRect/>
          </a:stretch>
        </p:blipFill>
        <p:spPr bwMode="auto">
          <a:xfrm>
            <a:off x="2987824" y="3545054"/>
            <a:ext cx="3006080" cy="1312706"/>
          </a:xfrm>
          <a:prstGeom prst="rect">
            <a:avLst/>
          </a:prstGeom>
          <a:noFill/>
        </p:spPr>
      </p:pic>
      <p:sp>
        <p:nvSpPr>
          <p:cNvPr id="8" name="7 CuadroTexto"/>
          <p:cNvSpPr txBox="1"/>
          <p:nvPr/>
        </p:nvSpPr>
        <p:spPr>
          <a:xfrm>
            <a:off x="428596" y="857232"/>
            <a:ext cx="8215370" cy="523220"/>
          </a:xfrm>
          <a:prstGeom prst="rect">
            <a:avLst/>
          </a:prstGeom>
          <a:noFill/>
        </p:spPr>
        <p:txBody>
          <a:bodyPr wrap="square" rtlCol="0">
            <a:spAutoFit/>
          </a:bodyPr>
          <a:lstStyle/>
          <a:p>
            <a:pPr algn="ctr"/>
            <a:r>
              <a:rPr lang="es-MX" sz="2800" b="1" dirty="0" smtClean="0"/>
              <a:t>COLEGIO DE BACHILLERES DEL ESTADO DE MEXICO</a:t>
            </a:r>
            <a:endParaRPr lang="es-MX" sz="2800" b="1" dirty="0"/>
          </a:p>
        </p:txBody>
      </p:sp>
      <p:sp>
        <p:nvSpPr>
          <p:cNvPr id="9" name="8 CuadroTexto"/>
          <p:cNvSpPr txBox="1"/>
          <p:nvPr/>
        </p:nvSpPr>
        <p:spPr>
          <a:xfrm>
            <a:off x="6643702" y="5845750"/>
            <a:ext cx="1963999" cy="369332"/>
          </a:xfrm>
          <a:prstGeom prst="rect">
            <a:avLst/>
          </a:prstGeom>
          <a:noFill/>
        </p:spPr>
        <p:txBody>
          <a:bodyPr wrap="none" rtlCol="0">
            <a:spAutoFit/>
          </a:bodyPr>
          <a:lstStyle/>
          <a:p>
            <a:r>
              <a:rPr lang="es-MX" dirty="0" smtClean="0">
                <a:solidFill>
                  <a:schemeClr val="bg1"/>
                </a:solidFill>
              </a:rPr>
              <a:t>27 de agosto 2012.</a:t>
            </a:r>
            <a:endParaRPr lang="es-MX" dirty="0">
              <a:solidFill>
                <a:schemeClr val="bg1"/>
              </a:solidFill>
            </a:endParaRPr>
          </a:p>
        </p:txBody>
      </p:sp>
      <p:sp>
        <p:nvSpPr>
          <p:cNvPr id="10" name="9 CuadroTexto"/>
          <p:cNvSpPr txBox="1"/>
          <p:nvPr/>
        </p:nvSpPr>
        <p:spPr>
          <a:xfrm>
            <a:off x="500034" y="4917056"/>
            <a:ext cx="8143932" cy="461665"/>
          </a:xfrm>
          <a:prstGeom prst="rect">
            <a:avLst/>
          </a:prstGeom>
          <a:noFill/>
        </p:spPr>
        <p:txBody>
          <a:bodyPr wrap="square" rtlCol="0">
            <a:spAutoFit/>
          </a:bodyPr>
          <a:lstStyle/>
          <a:p>
            <a:pPr algn="ctr"/>
            <a:r>
              <a:rPr lang="es-MX" sz="2400" b="1" dirty="0" smtClean="0">
                <a:solidFill>
                  <a:schemeClr val="bg1"/>
                </a:solidFill>
                <a:latin typeface="Bradley Hand ITC" pitchFamily="66" charset="0"/>
              </a:rPr>
              <a:t>Mtra. Romelia Avilés González</a:t>
            </a:r>
            <a:endParaRPr lang="es-MX" sz="2400" b="1" dirty="0">
              <a:solidFill>
                <a:schemeClr val="bg1"/>
              </a:solidFill>
              <a:latin typeface="Bradley Hand ITC"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2071678"/>
          </a:xfrm>
        </p:spPr>
        <p:style>
          <a:lnRef idx="2">
            <a:schemeClr val="dk1"/>
          </a:lnRef>
          <a:fillRef idx="1">
            <a:schemeClr val="lt1"/>
          </a:fillRef>
          <a:effectRef idx="0">
            <a:schemeClr val="dk1"/>
          </a:effectRef>
          <a:fontRef idx="minor">
            <a:schemeClr val="dk1"/>
          </a:fontRef>
        </p:style>
        <p:txBody>
          <a:bodyPr>
            <a:normAutofit fontScale="90000"/>
          </a:bodyPr>
          <a:lstStyle/>
          <a:p>
            <a:pPr marL="457200" indent="-457200" algn="just"/>
            <a:r>
              <a:rPr lang="es-MX" sz="2000" dirty="0" smtClean="0"/>
              <a:t/>
            </a:r>
            <a:br>
              <a:rPr lang="es-MX" sz="2000" dirty="0" smtClean="0"/>
            </a:br>
            <a:r>
              <a:rPr lang="es-MX" sz="2700" b="1" dirty="0" smtClean="0">
                <a:solidFill>
                  <a:srgbClr val="C00000"/>
                </a:solidFill>
              </a:rPr>
              <a:t>¿qué se necesita para empoderar a los jóvenes de hoy? </a:t>
            </a:r>
            <a:br>
              <a:rPr lang="es-MX" sz="2700" b="1" dirty="0" smtClean="0">
                <a:solidFill>
                  <a:srgbClr val="C00000"/>
                </a:solidFill>
              </a:rPr>
            </a:br>
            <a:r>
              <a:rPr lang="es-MX" sz="2700" b="1" dirty="0" smtClean="0">
                <a:solidFill>
                  <a:srgbClr val="C00000"/>
                </a:solidFill>
              </a:rPr>
              <a:t>¿Cómo fortalecer su capacidad para controlar sus circunstancias y alcanzar sus propios objetivos? </a:t>
            </a:r>
            <a:br>
              <a:rPr lang="es-MX" sz="2700" b="1" dirty="0" smtClean="0">
                <a:solidFill>
                  <a:srgbClr val="C00000"/>
                </a:solidFill>
              </a:rPr>
            </a:br>
            <a:r>
              <a:rPr lang="es-MX" sz="2700" b="1" dirty="0" smtClean="0">
                <a:solidFill>
                  <a:srgbClr val="C00000"/>
                </a:solidFill>
              </a:rPr>
              <a:t>¿Qué líneas de acción se pueden o deben proponer y desarrollar para favorecer su ejercicio de poder y su toma de decisiones?</a:t>
            </a:r>
            <a:r>
              <a:rPr lang="es-MX" sz="2700" dirty="0" smtClean="0"/>
              <a:t>.</a:t>
            </a:r>
            <a:endParaRPr lang="es-MX" sz="2700" dirty="0"/>
          </a:p>
        </p:txBody>
      </p:sp>
      <p:sp>
        <p:nvSpPr>
          <p:cNvPr id="3" name="2 Marcador de contenido"/>
          <p:cNvSpPr>
            <a:spLocks noGrp="1"/>
          </p:cNvSpPr>
          <p:nvPr>
            <p:ph idx="1"/>
          </p:nvPr>
        </p:nvSpPr>
        <p:spPr>
          <a:xfrm>
            <a:off x="457200" y="2617813"/>
            <a:ext cx="8229600" cy="3954459"/>
          </a:xfrm>
        </p:spPr>
        <p:txBody>
          <a:bodyPr>
            <a:normAutofit fontScale="70000" lnSpcReduction="20000"/>
          </a:bodyPr>
          <a:lstStyle/>
          <a:p>
            <a:pPr algn="just">
              <a:buNone/>
            </a:pPr>
            <a:r>
              <a:rPr lang="es-MX" b="1" dirty="0" smtClean="0"/>
              <a:t>EMPODERAMIENTO DE LOS JOVENES, EN LO INDIVIDUAL Y EN EL COLECTIVO:</a:t>
            </a:r>
          </a:p>
          <a:p>
            <a:pPr algn="just">
              <a:buNone/>
            </a:pPr>
            <a:endParaRPr lang="es-MX" dirty="0" smtClean="0"/>
          </a:p>
          <a:p>
            <a:pPr algn="just"/>
            <a:r>
              <a:rPr lang="es-MX" dirty="0" smtClean="0"/>
              <a:t>Individual - construcción de capacidades que integren la percepción de control personal, una actitud proactiva ante la vida y una comprensión crítica del entorno sociopolítico.</a:t>
            </a:r>
          </a:p>
          <a:p>
            <a:pPr algn="just"/>
            <a:endParaRPr lang="es-MX" dirty="0" smtClean="0"/>
          </a:p>
          <a:p>
            <a:pPr algn="just"/>
            <a:r>
              <a:rPr lang="es-MX" dirty="0" smtClean="0"/>
              <a:t>Colectivo,  tiene lugar dentro de las familias, organizaciones y comunidad e implica procesos y estructuras que aumenten la competencia de sus integrantes, proporcionándoles el apoyo necesario para operar el cambio, mejorar el ambiente colectivo y fortalecer los vínculos que mejoran o mantienen la calidad de la vida.</a:t>
            </a:r>
            <a:endParaRPr lang="es-MX"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2" y="0"/>
            <a:ext cx="9144032" cy="6986528"/>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endParaRPr lang="es-MX" sz="2800" dirty="0" smtClean="0">
              <a:latin typeface="Arial" pitchFamily="34" charset="0"/>
              <a:cs typeface="Arial" pitchFamily="34" charset="0"/>
            </a:endParaRPr>
          </a:p>
          <a:p>
            <a:pPr algn="ctr"/>
            <a:r>
              <a:rPr lang="es-MX" sz="2800" b="1" dirty="0" smtClean="0">
                <a:latin typeface="Arial" pitchFamily="34" charset="0"/>
                <a:cs typeface="Arial" pitchFamily="34" charset="0"/>
              </a:rPr>
              <a:t>LIMITACIONES DE LA ESCUELA</a:t>
            </a:r>
          </a:p>
          <a:p>
            <a:pPr algn="ctr"/>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pPr lvl="1" algn="just"/>
            <a:r>
              <a:rPr lang="es-MX" sz="2800" b="1" dirty="0" smtClean="0">
                <a:latin typeface="Arial" pitchFamily="34" charset="0"/>
                <a:cs typeface="Arial" pitchFamily="34" charset="0"/>
              </a:rPr>
              <a:t>“Así pues, podemos afirmar que el tipo de enseñanza que se  proporciona en la mayoría de las escuelas,  incluidas las de los  países más desarrollados, tiene como objetivo la </a:t>
            </a:r>
            <a:r>
              <a:rPr lang="es-MX" sz="2800" b="1" dirty="0" smtClean="0">
                <a:solidFill>
                  <a:srgbClr val="C00000"/>
                </a:solidFill>
                <a:latin typeface="Arial" pitchFamily="34" charset="0"/>
                <a:cs typeface="Arial" pitchFamily="34" charset="0"/>
              </a:rPr>
              <a:t>producción de  individuos sumisos y contribuye al mantenimiento del orden  social, es en muchos aspectos una preparación para el trabajo  dependiente y alienado</a:t>
            </a:r>
            <a:r>
              <a:rPr lang="es-MX" sz="2800" b="1" dirty="0" smtClean="0">
                <a:latin typeface="Arial" pitchFamily="34" charset="0"/>
                <a:cs typeface="Arial" pitchFamily="34" charset="0"/>
              </a:rPr>
              <a:t>, por lo que limita los cambios sociales y  constituye un freno al potencial creativo de los individuos”. (</a:t>
            </a:r>
            <a:r>
              <a:rPr lang="es-MX" sz="2800" b="1" dirty="0" err="1" smtClean="0">
                <a:latin typeface="Arial" pitchFamily="34" charset="0"/>
                <a:cs typeface="Arial" pitchFamily="34" charset="0"/>
              </a:rPr>
              <a:t>Delval</a:t>
            </a:r>
            <a:r>
              <a:rPr lang="es-MX" sz="2800" b="1" dirty="0" smtClean="0">
                <a:latin typeface="Arial" pitchFamily="34" charset="0"/>
                <a:cs typeface="Arial" pitchFamily="34" charset="0"/>
              </a:rPr>
              <a:t>,  1989, p. 32) (S.N) </a:t>
            </a:r>
          </a:p>
          <a:p>
            <a:pPr lvl="1" algn="just"/>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24"/>
            <a:ext cx="9144000" cy="6858024"/>
          </a:xfrm>
        </p:spPr>
        <p:txBody>
          <a:bodyPr>
            <a:normAutofit fontScale="92500" lnSpcReduction="10000"/>
          </a:bodyPr>
          <a:lstStyle/>
          <a:p>
            <a:pPr algn="ctr">
              <a:buNone/>
            </a:pPr>
            <a:endParaRPr lang="es-MX" sz="3800" b="1" dirty="0" smtClean="0"/>
          </a:p>
          <a:p>
            <a:pPr algn="ctr">
              <a:buNone/>
            </a:pPr>
            <a:r>
              <a:rPr lang="es-MX" sz="3800" b="1" dirty="0" smtClean="0"/>
              <a:t>RETOS A LA EDUCACIÓN EN EL SIGLO XXI</a:t>
            </a:r>
          </a:p>
          <a:p>
            <a:pPr>
              <a:buNone/>
            </a:pPr>
            <a:endParaRPr lang="es-MX" dirty="0" smtClean="0"/>
          </a:p>
          <a:p>
            <a:pPr algn="just">
              <a:buNone/>
            </a:pPr>
            <a:r>
              <a:rPr lang="es-MX" sz="3500" dirty="0" smtClean="0"/>
              <a:t>Hoy en día existe un relativo consenso con las visiones diversas, relativas,  contextualizadas y variables de las competencias humanas (</a:t>
            </a:r>
            <a:r>
              <a:rPr lang="es-MX" sz="3500" dirty="0" err="1" smtClean="0"/>
              <a:t>Sternberg</a:t>
            </a:r>
            <a:r>
              <a:rPr lang="es-MX" sz="3500" dirty="0" smtClean="0"/>
              <a:t>, 1996 y 1999;  Gardner, 1983 y 1993; </a:t>
            </a:r>
            <a:r>
              <a:rPr lang="es-MX" sz="3500" dirty="0" err="1" smtClean="0"/>
              <a:t>Feuerstein</a:t>
            </a:r>
            <a:r>
              <a:rPr lang="es-MX" sz="3500" dirty="0" smtClean="0"/>
              <a:t>, 1994; De </a:t>
            </a:r>
            <a:r>
              <a:rPr lang="es-MX" sz="3500" dirty="0" err="1" smtClean="0"/>
              <a:t>Zubiría</a:t>
            </a:r>
            <a:r>
              <a:rPr lang="es-MX" sz="3500" dirty="0" smtClean="0"/>
              <a:t>, 2002 y 2005). </a:t>
            </a:r>
          </a:p>
          <a:p>
            <a:pPr algn="just"/>
            <a:endParaRPr lang="es-MX" sz="1900" dirty="0" smtClean="0"/>
          </a:p>
          <a:p>
            <a:pPr algn="just">
              <a:buNone/>
            </a:pPr>
            <a:r>
              <a:rPr lang="es-MX" sz="3500" dirty="0" smtClean="0"/>
              <a:t>Desde esta perspectiva, parece bastante adecuado hablar de </a:t>
            </a:r>
            <a:r>
              <a:rPr lang="es-MX" sz="3500" b="1" dirty="0" smtClean="0"/>
              <a:t>tres tipos de  competencias humanas</a:t>
            </a:r>
            <a:r>
              <a:rPr lang="es-MX" sz="3500" dirty="0" smtClean="0"/>
              <a:t>: unas cognitivas, otras prácticas y la otras </a:t>
            </a:r>
            <a:r>
              <a:rPr lang="es-MX" sz="3500" dirty="0" err="1" smtClean="0"/>
              <a:t>socioafectivas</a:t>
            </a:r>
            <a:r>
              <a:rPr lang="es-MX" sz="3500" dirty="0" smtClean="0"/>
              <a:t>.  Cada una de ellas es relativamente independiente y autónoma.</a:t>
            </a:r>
            <a:endParaRPr lang="es-MX" sz="35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14298"/>
            <a:ext cx="9144000" cy="1143000"/>
          </a:xfrm>
        </p:spPr>
        <p:txBody>
          <a:bodyPr>
            <a:normAutofit fontScale="90000"/>
          </a:bodyPr>
          <a:lstStyle/>
          <a:p>
            <a:r>
              <a:rPr lang="es-MX" sz="3600" dirty="0" smtClean="0">
                <a:latin typeface="Aharoni" pitchFamily="2" charset="-79"/>
                <a:cs typeface="Aharoni" pitchFamily="2" charset="-79"/>
              </a:rPr>
              <a:t/>
            </a:r>
            <a:br>
              <a:rPr lang="es-MX" sz="3600" dirty="0" smtClean="0">
                <a:latin typeface="Aharoni" pitchFamily="2" charset="-79"/>
                <a:cs typeface="Aharoni" pitchFamily="2" charset="-79"/>
              </a:rPr>
            </a:br>
            <a:r>
              <a:rPr lang="es-MX" sz="3600" dirty="0" smtClean="0">
                <a:latin typeface="Aharoni" pitchFamily="2" charset="-79"/>
                <a:cs typeface="Aharoni" pitchFamily="2" charset="-79"/>
              </a:rPr>
              <a:t>DESARROLLAR LOS PROCESOS DE PENSAMIENTO </a:t>
            </a:r>
            <a:r>
              <a:rPr lang="es-MX" dirty="0" smtClean="0"/>
              <a:t/>
            </a:r>
            <a:br>
              <a:rPr lang="es-MX" dirty="0" smtClean="0"/>
            </a:br>
            <a:endParaRPr lang="es-MX" dirty="0"/>
          </a:p>
        </p:txBody>
      </p:sp>
      <p:sp>
        <p:nvSpPr>
          <p:cNvPr id="3" name="2 Marcador de contenido"/>
          <p:cNvSpPr>
            <a:spLocks noGrp="1"/>
          </p:cNvSpPr>
          <p:nvPr>
            <p:ph idx="1"/>
          </p:nvPr>
        </p:nvSpPr>
        <p:spPr>
          <a:xfrm>
            <a:off x="142844" y="1357298"/>
            <a:ext cx="9001156" cy="2857520"/>
          </a:xfrm>
        </p:spPr>
        <p:txBody>
          <a:bodyPr>
            <a:normAutofit/>
          </a:bodyPr>
          <a:lstStyle/>
          <a:p>
            <a:pPr algn="just">
              <a:buNone/>
            </a:pPr>
            <a:r>
              <a:rPr lang="es-MX" sz="2400" b="1" dirty="0"/>
              <a:t>H</a:t>
            </a:r>
            <a:r>
              <a:rPr lang="es-MX" sz="2400" b="1" dirty="0" smtClean="0"/>
              <a:t>oy en día:</a:t>
            </a:r>
          </a:p>
          <a:p>
            <a:pPr algn="just"/>
            <a:r>
              <a:rPr lang="es-MX" sz="2400" b="1" dirty="0" smtClean="0"/>
              <a:t>Vivimos un período caracterizado por una constante renovación de los conocimientos.</a:t>
            </a:r>
          </a:p>
          <a:p>
            <a:pPr algn="just"/>
            <a:r>
              <a:rPr lang="es-MX" sz="2400" b="1" dirty="0" smtClean="0"/>
              <a:t>Cada doce años se está duplicando el conocimiento humano. </a:t>
            </a:r>
          </a:p>
          <a:p>
            <a:pPr algn="just">
              <a:buNone/>
            </a:pPr>
            <a:r>
              <a:rPr lang="es-MX" sz="2400" b="1" dirty="0" smtClean="0">
                <a:solidFill>
                  <a:srgbClr val="C00000"/>
                </a:solidFill>
              </a:rPr>
              <a:t>Se torna como prioritaria la capacidad para comprenderlo, para  interpretarlo y para procesarlo.</a:t>
            </a:r>
            <a:endParaRPr lang="es-MX" sz="2400" b="1" dirty="0">
              <a:solidFill>
                <a:srgbClr val="C00000"/>
              </a:solidFill>
            </a:endParaRPr>
          </a:p>
        </p:txBody>
      </p:sp>
      <p:sp>
        <p:nvSpPr>
          <p:cNvPr id="4" name="3 Rectángulo"/>
          <p:cNvSpPr/>
          <p:nvPr/>
        </p:nvSpPr>
        <p:spPr>
          <a:xfrm>
            <a:off x="-32" y="4357694"/>
            <a:ext cx="9144032" cy="2554545"/>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algn="just"/>
            <a:r>
              <a:rPr lang="es-MX" sz="2000" b="1" dirty="0" smtClean="0">
                <a:solidFill>
                  <a:schemeClr val="tx1"/>
                </a:solidFill>
              </a:rPr>
              <a:t>La verdadera esencia del trabajo simbólico es la capacidad de análisis. Gracias a  ella, la realidad puede ser simplificada de modo que sea comprensible para la mente  humana. El analista simbólico maneja ecuaciones, algoritmos, fórmulas, analogías,  modelos e instrumentos de conocimiento, a fin de poder interpretar la realidad. La  capacidad de abstracción es la verdadera esencia del análisis simbólico. La realidad  se presenta  como dato confuso que requiere inventario, como mezcla desordenada  de ruidos, formas, colores y olores, carentes de sentido y es, gracias a la capacidad  de abstracción, que esta realidad adquiere sentido y significancia (</a:t>
            </a:r>
            <a:r>
              <a:rPr lang="es-MX" sz="2000" b="1" dirty="0" err="1" smtClean="0">
                <a:solidFill>
                  <a:schemeClr val="tx1"/>
                </a:solidFill>
              </a:rPr>
              <a:t>Bachelard</a:t>
            </a:r>
            <a:r>
              <a:rPr lang="es-MX" sz="2000" b="1" dirty="0" smtClean="0">
                <a:solidFill>
                  <a:schemeClr val="tx1"/>
                </a:solidFill>
              </a:rPr>
              <a:t>, 1973).</a:t>
            </a:r>
            <a:endParaRPr lang="es-MX" sz="2000" b="1"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
            </a:r>
            <a:br>
              <a:rPr lang="es-MX" dirty="0" smtClean="0"/>
            </a:br>
            <a:r>
              <a:rPr lang="es-MX" sz="3600" b="1" dirty="0" smtClean="0">
                <a:latin typeface="Aharoni" pitchFamily="2" charset="-79"/>
                <a:cs typeface="Aharoni" pitchFamily="2" charset="-79"/>
              </a:rPr>
              <a:t>GARANTIZAR UNA COMPRENSIÓN BÁSICA DEL MUNDO </a:t>
            </a:r>
            <a:r>
              <a:rPr lang="es-MX" dirty="0" smtClean="0"/>
              <a:t/>
            </a:r>
            <a:br>
              <a:rPr lang="es-MX" dirty="0" smtClean="0"/>
            </a:br>
            <a:endParaRPr lang="es-MX" dirty="0"/>
          </a:p>
        </p:txBody>
      </p:sp>
      <p:sp>
        <p:nvSpPr>
          <p:cNvPr id="3" name="2 Marcador de contenido"/>
          <p:cNvSpPr>
            <a:spLocks noGrp="1"/>
          </p:cNvSpPr>
          <p:nvPr>
            <p:ph idx="1"/>
          </p:nvPr>
        </p:nvSpPr>
        <p:spPr>
          <a:xfrm>
            <a:off x="2143108" y="1600201"/>
            <a:ext cx="6543692" cy="1685923"/>
          </a:xfrm>
        </p:spPr>
        <p:txBody>
          <a:bodyPr>
            <a:normAutofit/>
          </a:bodyPr>
          <a:lstStyle/>
          <a:p>
            <a:pPr algn="just">
              <a:buNone/>
            </a:pPr>
            <a:r>
              <a:rPr lang="es-MX" sz="2400" dirty="0" smtClean="0"/>
              <a:t>‘’La ignorancia absoluta no es el mayor de los males ni el más temible; una vasta extensión de conocimientos mal digeridos es cosa peor’’. (Platón) </a:t>
            </a:r>
            <a:endParaRPr lang="es-MX"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785794"/>
            <a:ext cx="8229600" cy="5340369"/>
          </a:xfrm>
        </p:spPr>
        <p:txBody>
          <a:bodyPr>
            <a:normAutofit/>
          </a:bodyPr>
          <a:lstStyle/>
          <a:p>
            <a:pPr algn="ctr">
              <a:buNone/>
            </a:pPr>
            <a:r>
              <a:rPr lang="es-MX" dirty="0" smtClean="0">
                <a:latin typeface="Aharoni" pitchFamily="2" charset="-79"/>
                <a:cs typeface="Aharoni" pitchFamily="2" charset="-79"/>
              </a:rPr>
              <a:t>ENSEÑAR A LEER COMPRENSIVAMENTE</a:t>
            </a:r>
          </a:p>
          <a:p>
            <a:pPr lvl="2" algn="just">
              <a:buNone/>
            </a:pPr>
            <a:endParaRPr lang="es-MX" dirty="0" smtClean="0"/>
          </a:p>
          <a:p>
            <a:pPr lvl="2" algn="just">
              <a:buNone/>
            </a:pPr>
            <a:r>
              <a:rPr lang="es-MX" dirty="0" smtClean="0">
                <a:latin typeface="Verdana" pitchFamily="34" charset="0"/>
                <a:ea typeface="Verdana" pitchFamily="34" charset="0"/>
                <a:cs typeface="Verdana" pitchFamily="34" charset="0"/>
              </a:rPr>
              <a:t>“Debemos hacer más para ayudar a todos  nuestros niños a que aprendan a leer. El  40% de nuestros niños de ocho años no  puede leer por su cuenta. Esa es la razón por la cual hemos comenzado la iniciativa  ‘’</a:t>
            </a:r>
            <a:r>
              <a:rPr lang="es-MX" dirty="0" err="1" smtClean="0">
                <a:latin typeface="Verdana" pitchFamily="34" charset="0"/>
                <a:ea typeface="Verdana" pitchFamily="34" charset="0"/>
                <a:cs typeface="Verdana" pitchFamily="34" charset="0"/>
              </a:rPr>
              <a:t>America</a:t>
            </a:r>
            <a:r>
              <a:rPr lang="es-MX" dirty="0" smtClean="0">
                <a:latin typeface="Verdana" pitchFamily="34" charset="0"/>
                <a:ea typeface="Verdana" pitchFamily="34" charset="0"/>
                <a:cs typeface="Verdana" pitchFamily="34" charset="0"/>
              </a:rPr>
              <a:t> </a:t>
            </a:r>
            <a:r>
              <a:rPr lang="es-MX" dirty="0" err="1" smtClean="0">
                <a:latin typeface="Verdana" pitchFamily="34" charset="0"/>
                <a:ea typeface="Verdana" pitchFamily="34" charset="0"/>
                <a:cs typeface="Verdana" pitchFamily="34" charset="0"/>
              </a:rPr>
              <a:t>Reads</a:t>
            </a:r>
            <a:r>
              <a:rPr lang="es-MX" dirty="0" smtClean="0">
                <a:latin typeface="Verdana" pitchFamily="34" charset="0"/>
                <a:ea typeface="Verdana" pitchFamily="34" charset="0"/>
                <a:cs typeface="Verdana" pitchFamily="34" charset="0"/>
              </a:rPr>
              <a:t>’’ (Estados Unidos lee).(Clinton, 1997) </a:t>
            </a:r>
            <a:endParaRPr lang="es-MX" dirty="0">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229600" cy="1143000"/>
          </a:xfrm>
        </p:spPr>
        <p:txBody>
          <a:bodyPr>
            <a:normAutofit/>
          </a:bodyPr>
          <a:lstStyle/>
          <a:p>
            <a:r>
              <a:rPr lang="es-MX" sz="3200" dirty="0" smtClean="0">
                <a:latin typeface="Aharoni" pitchFamily="2" charset="-79"/>
                <a:cs typeface="Aharoni" pitchFamily="2" charset="-79"/>
              </a:rPr>
              <a:t>FORMAR INDIVIDUOS E INSTITUCIONES FLEXIBLES</a:t>
            </a:r>
            <a:endParaRPr lang="es-MX" sz="3200" dirty="0">
              <a:latin typeface="Aharoni" pitchFamily="2" charset="-79"/>
              <a:cs typeface="Aharoni" pitchFamily="2" charset="-79"/>
            </a:endParaRPr>
          </a:p>
        </p:txBody>
      </p:sp>
      <p:sp>
        <p:nvSpPr>
          <p:cNvPr id="3" name="2 Marcador de contenido"/>
          <p:cNvSpPr>
            <a:spLocks noGrp="1"/>
          </p:cNvSpPr>
          <p:nvPr>
            <p:ph idx="1"/>
          </p:nvPr>
        </p:nvSpPr>
        <p:spPr>
          <a:xfrm>
            <a:off x="457200" y="1928802"/>
            <a:ext cx="8229600" cy="4525963"/>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algn="just">
              <a:buNone/>
            </a:pPr>
            <a:endParaRPr lang="es-MX" dirty="0" smtClean="0">
              <a:latin typeface="Verdana" pitchFamily="34" charset="0"/>
              <a:ea typeface="Verdana" pitchFamily="34" charset="0"/>
              <a:cs typeface="Verdana" pitchFamily="34" charset="0"/>
            </a:endParaRPr>
          </a:p>
          <a:p>
            <a:pPr algn="just">
              <a:buNone/>
            </a:pPr>
            <a:r>
              <a:rPr lang="es-MX" dirty="0" smtClean="0">
                <a:ea typeface="Verdana" pitchFamily="34" charset="0"/>
                <a:cs typeface="Verdana" pitchFamily="34" charset="0"/>
              </a:rPr>
              <a:t>La flexibilidad no solo tiene que ver con la formación de individuos de mentalidad amplia. Involucra a las instituciones y a todo el sistema  educativo. </a:t>
            </a:r>
            <a:r>
              <a:rPr lang="es-MX" b="1" dirty="0" smtClean="0">
                <a:ea typeface="Verdana" pitchFamily="34" charset="0"/>
                <a:cs typeface="Verdana" pitchFamily="34" charset="0"/>
              </a:rPr>
              <a:t>La  flexibilidad se refiere a las instituciones, al currículo, a la adecuación a las  condiciones geográficas, sociales, físicas y  mentales de los individuos, a la atención a la diversidad.  </a:t>
            </a:r>
            <a:r>
              <a:rPr lang="es-MX" dirty="0" smtClean="0">
                <a:ea typeface="Verdana" pitchFamily="34" charset="0"/>
                <a:cs typeface="Verdana" pitchFamily="34" charset="0"/>
              </a:rPr>
              <a:t>Frente a un sistema educativo tradicional, rígido y </a:t>
            </a:r>
            <a:r>
              <a:rPr lang="es-MX" dirty="0" err="1" smtClean="0">
                <a:ea typeface="Verdana" pitchFamily="34" charset="0"/>
                <a:cs typeface="Verdana" pitchFamily="34" charset="0"/>
              </a:rPr>
              <a:t>homogenizante</a:t>
            </a:r>
            <a:r>
              <a:rPr lang="es-MX" dirty="0" smtClean="0">
                <a:ea typeface="Verdana" pitchFamily="34" charset="0"/>
                <a:cs typeface="Verdana" pitchFamily="34" charset="0"/>
              </a:rPr>
              <a:t>, un sistema educativo creado a imagen de la fábrica y formador de obreros y  empleados, en el que las asignaturas  esenciales han sido la sumisión, la </a:t>
            </a:r>
            <a:r>
              <a:rPr lang="es-MX" dirty="0" err="1" smtClean="0">
                <a:ea typeface="Verdana" pitchFamily="34" charset="0"/>
                <a:cs typeface="Verdana" pitchFamily="34" charset="0"/>
              </a:rPr>
              <a:t>rutinización</a:t>
            </a:r>
            <a:r>
              <a:rPr lang="es-MX" dirty="0" smtClean="0">
                <a:ea typeface="Verdana" pitchFamily="34" charset="0"/>
                <a:cs typeface="Verdana" pitchFamily="34" charset="0"/>
              </a:rPr>
              <a:t>  y el cumplimiento (</a:t>
            </a:r>
            <a:r>
              <a:rPr lang="es-MX" dirty="0" err="1" smtClean="0">
                <a:ea typeface="Verdana" pitchFamily="34" charset="0"/>
                <a:cs typeface="Verdana" pitchFamily="34" charset="0"/>
              </a:rPr>
              <a:t>Toffler</a:t>
            </a:r>
            <a:r>
              <a:rPr lang="es-MX" dirty="0" smtClean="0">
                <a:ea typeface="Verdana" pitchFamily="34" charset="0"/>
                <a:cs typeface="Verdana" pitchFamily="34" charset="0"/>
              </a:rPr>
              <a:t>, 1993), la nueva escuela tendrá que reivindicar la  diversidad y la formación para el análisis simbólico.</a:t>
            </a:r>
            <a:endParaRPr lang="es-MX" dirty="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latin typeface="Aharoni" pitchFamily="2" charset="-79"/>
                <a:cs typeface="Aharoni" pitchFamily="2" charset="-79"/>
              </a:rPr>
              <a:t>FORMACIÓN DE INDIVIDUOS MÁS AUTÓNOMOS.</a:t>
            </a:r>
            <a:endParaRPr lang="es-MX" sz="3200" dirty="0">
              <a:latin typeface="Aharoni" pitchFamily="2" charset="-79"/>
              <a:cs typeface="Aharoni" pitchFamily="2" charset="-79"/>
            </a:endParaRPr>
          </a:p>
        </p:txBody>
      </p:sp>
      <p:sp>
        <p:nvSpPr>
          <p:cNvPr id="4" name="3 Cubo"/>
          <p:cNvSpPr/>
          <p:nvPr/>
        </p:nvSpPr>
        <p:spPr>
          <a:xfrm>
            <a:off x="285720" y="1784220"/>
            <a:ext cx="8643998" cy="485949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2 Marcador de contenido"/>
          <p:cNvSpPr>
            <a:spLocks noGrp="1"/>
          </p:cNvSpPr>
          <p:nvPr>
            <p:ph idx="1"/>
          </p:nvPr>
        </p:nvSpPr>
        <p:spPr>
          <a:xfrm>
            <a:off x="214282" y="2474937"/>
            <a:ext cx="7429552" cy="4383063"/>
          </a:xfrm>
        </p:spPr>
        <p:txBody>
          <a:bodyPr>
            <a:normAutofit lnSpcReduction="10000"/>
          </a:bodyPr>
          <a:lstStyle/>
          <a:p>
            <a:pPr algn="just">
              <a:buNone/>
            </a:pPr>
            <a:endParaRPr lang="es-MX" dirty="0" smtClean="0"/>
          </a:p>
          <a:p>
            <a:pPr algn="just">
              <a:buNone/>
            </a:pPr>
            <a:r>
              <a:rPr lang="es-MX" dirty="0" smtClean="0">
                <a:solidFill>
                  <a:schemeClr val="bg1"/>
                </a:solidFill>
              </a:rPr>
              <a:t>El objetivo de todo maestro es el que su alumno aprenda a aprehender, para que cuando él no esté presente sigan teniendo impacto sus enseñanzas. Pero para esto </a:t>
            </a:r>
            <a:r>
              <a:rPr lang="es-MX" b="1" dirty="0" smtClean="0">
                <a:solidFill>
                  <a:schemeClr val="bg1"/>
                </a:solidFill>
              </a:rPr>
              <a:t>es indispensable cultivar el interés por conocer, la necesidad por hacerse preguntas y la  ansiedad por entender.</a:t>
            </a:r>
            <a:endParaRPr lang="es-MX" b="1"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200" dirty="0" smtClean="0">
                <a:latin typeface="Aharoni" pitchFamily="2" charset="-79"/>
                <a:cs typeface="Aharoni" pitchFamily="2" charset="-79"/>
              </a:rPr>
              <a:t>FAVORECER EL INTERÉS POR EL CONOCIMIENTO</a:t>
            </a:r>
            <a:endParaRPr lang="es-MX" sz="3200" dirty="0">
              <a:latin typeface="Aharoni" pitchFamily="2" charset="-79"/>
              <a:cs typeface="Aharoni" pitchFamily="2" charset="-79"/>
            </a:endParaRPr>
          </a:p>
        </p:txBody>
      </p:sp>
      <p:sp>
        <p:nvSpPr>
          <p:cNvPr id="3" name="2 Marcador de contenido"/>
          <p:cNvSpPr>
            <a:spLocks noGrp="1"/>
          </p:cNvSpPr>
          <p:nvPr>
            <p:ph idx="1"/>
          </p:nvPr>
        </p:nvSpPr>
        <p:spPr>
          <a:xfrm>
            <a:off x="1785918" y="1600201"/>
            <a:ext cx="6900882" cy="1185858"/>
          </a:xfrm>
        </p:spPr>
        <p:style>
          <a:lnRef idx="1">
            <a:schemeClr val="accent2"/>
          </a:lnRef>
          <a:fillRef idx="2">
            <a:schemeClr val="accent2"/>
          </a:fillRef>
          <a:effectRef idx="1">
            <a:schemeClr val="accent2"/>
          </a:effectRef>
          <a:fontRef idx="minor">
            <a:schemeClr val="dk1"/>
          </a:fontRef>
        </p:style>
        <p:txBody>
          <a:bodyPr/>
          <a:lstStyle/>
          <a:p>
            <a:pPr algn="just">
              <a:buNone/>
            </a:pPr>
            <a:r>
              <a:rPr lang="es-MX" dirty="0" smtClean="0"/>
              <a:t>“No hay conocimiento sin amor y no hay amor sin conocimiento” (</a:t>
            </a:r>
            <a:r>
              <a:rPr lang="es-MX" dirty="0" err="1" smtClean="0"/>
              <a:t>Piaget</a:t>
            </a:r>
            <a:r>
              <a:rPr lang="es-MX" dirty="0" smtClean="0"/>
              <a:t>).</a:t>
            </a:r>
            <a:endParaRPr lang="es-MX"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14"/>
            <a:ext cx="8329642" cy="1143000"/>
          </a:xfrm>
        </p:spPr>
        <p:txBody>
          <a:bodyPr>
            <a:normAutofit/>
          </a:bodyPr>
          <a:lstStyle/>
          <a:p>
            <a:r>
              <a:rPr lang="es-MX" sz="3200" dirty="0" smtClean="0">
                <a:latin typeface="Aharoni" pitchFamily="2" charset="-79"/>
                <a:cs typeface="Aharoni" pitchFamily="2" charset="-79"/>
              </a:rPr>
              <a:t>FAVORECER LA SOLIDARIDAD Y LA DIFERENCIACIÓN INDIVIDUAL</a:t>
            </a:r>
            <a:endParaRPr lang="es-MX" sz="3200" dirty="0">
              <a:latin typeface="Aharoni" pitchFamily="2" charset="-79"/>
              <a:cs typeface="Aharoni" pitchFamily="2" charset="-79"/>
            </a:endParaRPr>
          </a:p>
        </p:txBody>
      </p:sp>
      <p:sp>
        <p:nvSpPr>
          <p:cNvPr id="3" name="2 Marcador de contenido"/>
          <p:cNvSpPr>
            <a:spLocks noGrp="1"/>
          </p:cNvSpPr>
          <p:nvPr>
            <p:ph idx="1"/>
          </p:nvPr>
        </p:nvSpPr>
        <p:spPr>
          <a:xfrm>
            <a:off x="428596" y="1732911"/>
            <a:ext cx="8429684" cy="1185857"/>
          </a:xfrm>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es-MX" sz="2000" b="1" dirty="0" smtClean="0"/>
              <a:t>El papel predominante alcanzado por el individuo en la fase actual del desarrollo del capitalismo ha hecho parecer lo colectivo como un valor anticuado, casi que medieval.</a:t>
            </a:r>
            <a:endParaRPr lang="es-MX" sz="2000" b="1" dirty="0"/>
          </a:p>
        </p:txBody>
      </p:sp>
      <p:sp>
        <p:nvSpPr>
          <p:cNvPr id="4" name="3 Rectángulo"/>
          <p:cNvSpPr/>
          <p:nvPr/>
        </p:nvSpPr>
        <p:spPr>
          <a:xfrm>
            <a:off x="428596" y="2961617"/>
            <a:ext cx="8429684" cy="163121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s-MX" sz="2000" dirty="0" smtClean="0"/>
              <a:t>Podría parecer contradictorio defender la solidaridad, la angustia frente a la angustia del otro y la sonrisa y el placer derivados de la felicidad ajena.  Sin embargo, </a:t>
            </a:r>
            <a:r>
              <a:rPr lang="es-MX" sz="2000" b="1" dirty="0" smtClean="0"/>
              <a:t>la preocupación por los demás es también una tendencia natural del ser humano</a:t>
            </a:r>
            <a:r>
              <a:rPr lang="es-MX" sz="2000" dirty="0" smtClean="0"/>
              <a:t>. Ya decía Aristóteles que el hombre era un ser social, un ser que no puede subsistir de manera aislada. </a:t>
            </a:r>
            <a:endParaRPr lang="es-MX" sz="2000" dirty="0"/>
          </a:p>
        </p:txBody>
      </p:sp>
      <p:sp>
        <p:nvSpPr>
          <p:cNvPr id="5" name="4 Rectángulo"/>
          <p:cNvSpPr/>
          <p:nvPr/>
        </p:nvSpPr>
        <p:spPr>
          <a:xfrm>
            <a:off x="428596" y="4633280"/>
            <a:ext cx="8429684" cy="1938992"/>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r>
              <a:rPr lang="es-MX" sz="2000" b="1" dirty="0" smtClean="0">
                <a:solidFill>
                  <a:schemeClr val="tx1"/>
                </a:solidFill>
              </a:rPr>
              <a:t>Einstein:</a:t>
            </a:r>
          </a:p>
          <a:p>
            <a:pPr algn="just"/>
            <a:r>
              <a:rPr lang="es-MX" sz="2000" b="1" dirty="0" smtClean="0">
                <a:solidFill>
                  <a:schemeClr val="tx1"/>
                </a:solidFill>
              </a:rPr>
              <a:t>“Al pensar en nuestra vida y trabajo caemos en cuenta de que casi  todo lo que hacemos y deseamos está ligado a la existencia de otros hombres(...). Sin el lenguaje, nuestro intelecto sería pobre,  comparable al de los animales superiores. Así, debemos confesar que si aventajamos a los animales  Superiores es gracias a nuestra vida en comunidad (Einstein, Albert, 1932). </a:t>
            </a:r>
            <a:endParaRPr lang="es-MX" sz="2000" b="1"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12"/>
            <a:ext cx="8229600" cy="1143000"/>
          </a:xfrm>
        </p:spPr>
        <p:style>
          <a:lnRef idx="2">
            <a:schemeClr val="dk1"/>
          </a:lnRef>
          <a:fillRef idx="1">
            <a:schemeClr val="lt1"/>
          </a:fillRef>
          <a:effectRef idx="0">
            <a:schemeClr val="dk1"/>
          </a:effectRef>
          <a:fontRef idx="minor">
            <a:schemeClr val="dk1"/>
          </a:fontRef>
        </p:style>
        <p:txBody>
          <a:bodyPr/>
          <a:lstStyle/>
          <a:p>
            <a:r>
              <a:rPr lang="es-MX" dirty="0" smtClean="0"/>
              <a:t>¿qué pasa con los jóvenes hoy? </a:t>
            </a:r>
            <a:endParaRPr lang="es-MX" dirty="0"/>
          </a:p>
        </p:txBody>
      </p:sp>
      <p:sp>
        <p:nvSpPr>
          <p:cNvPr id="3" name="2 Marcador de contenido"/>
          <p:cNvSpPr>
            <a:spLocks noGrp="1"/>
          </p:cNvSpPr>
          <p:nvPr>
            <p:ph idx="1"/>
          </p:nvPr>
        </p:nvSpPr>
        <p:spPr>
          <a:xfrm>
            <a:off x="457200" y="1974871"/>
            <a:ext cx="8229600" cy="4525963"/>
          </a:xfrm>
        </p:spPr>
        <p:style>
          <a:lnRef idx="0">
            <a:schemeClr val="dk1"/>
          </a:lnRef>
          <a:fillRef idx="3">
            <a:schemeClr val="dk1"/>
          </a:fillRef>
          <a:effectRef idx="3">
            <a:schemeClr val="dk1"/>
          </a:effectRef>
          <a:fontRef idx="minor">
            <a:schemeClr val="lt1"/>
          </a:fontRef>
        </p:style>
        <p:txBody>
          <a:bodyPr/>
          <a:lstStyle/>
          <a:p>
            <a:pPr algn="just">
              <a:buNone/>
            </a:pPr>
            <a:r>
              <a:rPr lang="es-MX" dirty="0" smtClean="0"/>
              <a:t>La respuesta no puede ser una fría descripción de sus características ni un minucioso análisis de sus problemas. </a:t>
            </a:r>
          </a:p>
          <a:p>
            <a:pPr>
              <a:buNone/>
            </a:pPr>
            <a:endParaRPr lang="es-MX" dirty="0" smtClean="0"/>
          </a:p>
          <a:p>
            <a:pPr algn="just">
              <a:buNone/>
            </a:pPr>
            <a:r>
              <a:rPr lang="es-MX" dirty="0" smtClean="0"/>
              <a:t>Más bien, debe ser una reflexión sobre cómo fortalecer y ampliar su poder y toma de decisiones en y sobre situaciones y procesos que los constituyen y/o configuran.</a:t>
            </a:r>
          </a:p>
          <a:p>
            <a:endParaRPr lang="es-MX"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sz="3600" dirty="0" smtClean="0">
                <a:latin typeface="Aharoni" pitchFamily="2" charset="-79"/>
                <a:cs typeface="Aharoni" pitchFamily="2" charset="-79"/>
              </a:rPr>
              <a:t>DESARROLLAR LA INTELIGENCIA INTRA E INTERPERSONA</a:t>
            </a:r>
            <a:r>
              <a:rPr lang="es-MX" dirty="0" smtClean="0"/>
              <a:t>L</a:t>
            </a:r>
            <a:endParaRPr lang="es-MX" dirty="0"/>
          </a:p>
        </p:txBody>
      </p:sp>
      <p:sp>
        <p:nvSpPr>
          <p:cNvPr id="3" name="2 Marcador de contenido"/>
          <p:cNvSpPr>
            <a:spLocks noGrp="1"/>
          </p:cNvSpPr>
          <p:nvPr>
            <p:ph idx="1"/>
          </p:nvPr>
        </p:nvSpPr>
        <p:spPr>
          <a:xfrm>
            <a:off x="142844" y="1500174"/>
            <a:ext cx="8786874" cy="5286412"/>
          </a:xfrm>
        </p:spPr>
        <p:style>
          <a:lnRef idx="2">
            <a:schemeClr val="accent2"/>
          </a:lnRef>
          <a:fillRef idx="1">
            <a:schemeClr val="lt1"/>
          </a:fillRef>
          <a:effectRef idx="0">
            <a:schemeClr val="accent2"/>
          </a:effectRef>
          <a:fontRef idx="minor">
            <a:schemeClr val="dk1"/>
          </a:fontRef>
        </p:style>
        <p:txBody>
          <a:bodyPr>
            <a:noAutofit/>
          </a:bodyPr>
          <a:lstStyle/>
          <a:p>
            <a:pPr algn="just">
              <a:buNone/>
            </a:pPr>
            <a:r>
              <a:rPr lang="es-MX" sz="2100" dirty="0" smtClean="0"/>
              <a:t>La escuela que todos conocemos es una escuela heterónoma concentrada en las normas y no en los valores; es una escuela para formar individuos cumplidores y obedientes, pero no seres libres, autónomos y pensantes. Es una escuela para crear los empleados sumisos que demanda el mundo de la fábrica. Y por ello creyó que no  era necesario enfrentarnos a la duda, a la incertidumbre o a la valoración. No nos ha  enseñado a conocer a los otros, a favorecer la tolerancia o la amistad, y mucho  menos a conocernos a nosotros mismos. Es una escuela sesgada cognitivamente  que casi ha abandonado por completo la dimensión </a:t>
            </a:r>
            <a:r>
              <a:rPr lang="es-MX" sz="2100" dirty="0" err="1" smtClean="0"/>
              <a:t>socioafectiva</a:t>
            </a:r>
            <a:r>
              <a:rPr lang="es-MX" sz="2100" dirty="0" smtClean="0"/>
              <a:t>. Por ello, somos tan frágiles en la vida afectiva y en el mundo del amor y los sentimientos. </a:t>
            </a:r>
          </a:p>
          <a:p>
            <a:pPr>
              <a:buNone/>
            </a:pPr>
            <a:endParaRPr lang="es-MX" sz="2100" dirty="0" smtClean="0"/>
          </a:p>
          <a:p>
            <a:pPr algn="just">
              <a:buNone/>
            </a:pPr>
            <a:r>
              <a:rPr lang="es-MX" sz="2100" dirty="0" smtClean="0"/>
              <a:t>Afortunadamente -como diría </a:t>
            </a:r>
            <a:r>
              <a:rPr lang="es-MX" sz="2100" dirty="0" err="1" smtClean="0"/>
              <a:t>Mafalda</a:t>
            </a:r>
            <a:r>
              <a:rPr lang="es-MX" sz="2100" dirty="0" smtClean="0"/>
              <a:t>-, existen los descansos, los compañeros y las vacaciones, porque es allí –hoy día- donde se está aprehendiendo y formando la dimensión </a:t>
            </a:r>
            <a:r>
              <a:rPr lang="es-MX" sz="2100" dirty="0" err="1" smtClean="0"/>
              <a:t>socioafectiva</a:t>
            </a:r>
            <a:r>
              <a:rPr lang="es-MX" sz="2100" dirty="0" smtClean="0"/>
              <a:t>. El problema es que en esa escuela de la vida, los docentes saben tan poco como nosotros mismos.</a:t>
            </a:r>
            <a:endParaRPr lang="es-MX" sz="21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32" y="71414"/>
            <a:ext cx="9072594" cy="892552"/>
          </a:xfrm>
          <a:prstGeom prst="rect">
            <a:avLst/>
          </a:prstGeom>
        </p:spPr>
        <p:txBody>
          <a:bodyPr wrap="square">
            <a:spAutoFit/>
          </a:bodyPr>
          <a:lstStyle/>
          <a:p>
            <a:pPr algn="ctr"/>
            <a:r>
              <a:rPr lang="es-MX" sz="3200" b="1" dirty="0" smtClean="0">
                <a:latin typeface="Aharoni" pitchFamily="2" charset="-79"/>
                <a:cs typeface="Aharoni" pitchFamily="2" charset="-79"/>
              </a:rPr>
              <a:t>CONSTRUIR UNA ESCUELA RESPONSABLE </a:t>
            </a:r>
          </a:p>
          <a:p>
            <a:endParaRPr lang="es-MX" sz="2000" dirty="0" smtClean="0">
              <a:latin typeface="Candara" pitchFamily="34" charset="0"/>
            </a:endParaRPr>
          </a:p>
        </p:txBody>
      </p:sp>
      <p:sp>
        <p:nvSpPr>
          <p:cNvPr id="7" name="6 Rectángulo"/>
          <p:cNvSpPr/>
          <p:nvPr/>
        </p:nvSpPr>
        <p:spPr>
          <a:xfrm>
            <a:off x="0" y="1010269"/>
            <a:ext cx="9144000" cy="5847755"/>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lvl="6" algn="just"/>
            <a:r>
              <a:rPr lang="es-MX" sz="2400" b="1" dirty="0" smtClean="0">
                <a:latin typeface="Candara" pitchFamily="34" charset="0"/>
              </a:rPr>
              <a:t>´´Pero el cambio más grande y para el cual  están menos preparadas es el de hacer escuelas  responsables; escuelas que se  comprometan con los resultados´´ (</a:t>
            </a:r>
            <a:r>
              <a:rPr lang="es-MX" sz="2400" b="1" dirty="0" err="1" smtClean="0">
                <a:latin typeface="Candara" pitchFamily="34" charset="0"/>
              </a:rPr>
              <a:t>Drucker</a:t>
            </a:r>
            <a:r>
              <a:rPr lang="es-MX" sz="2400" b="1" dirty="0" smtClean="0">
                <a:latin typeface="Candara" pitchFamily="34" charset="0"/>
              </a:rPr>
              <a:t>) .</a:t>
            </a:r>
          </a:p>
          <a:p>
            <a:endParaRPr lang="es-MX" sz="2400" dirty="0" smtClean="0">
              <a:latin typeface="Candara" pitchFamily="34" charset="0"/>
            </a:endParaRPr>
          </a:p>
          <a:p>
            <a:endParaRPr lang="es-MX" sz="2400" dirty="0">
              <a:latin typeface="Candara" pitchFamily="34" charset="0"/>
            </a:endParaRPr>
          </a:p>
          <a:p>
            <a:endParaRPr lang="es-MX" sz="2400" dirty="0" smtClean="0">
              <a:latin typeface="Candara" pitchFamily="34" charset="0"/>
            </a:endParaRPr>
          </a:p>
          <a:p>
            <a:pPr algn="just"/>
            <a:r>
              <a:rPr lang="es-MX" sz="2400" dirty="0" smtClean="0">
                <a:latin typeface="Candara" pitchFamily="34" charset="0"/>
              </a:rPr>
              <a:t>¿Pagaría usted por el arreglo de un auto si éste mantuviera después de la  permanencia en el taller los mismos daños? </a:t>
            </a:r>
          </a:p>
          <a:p>
            <a:pPr algn="just"/>
            <a:endParaRPr lang="es-MX" sz="2400" dirty="0" smtClean="0">
              <a:solidFill>
                <a:schemeClr val="bg1"/>
              </a:solidFill>
              <a:latin typeface="Candara" pitchFamily="34" charset="0"/>
            </a:endParaRPr>
          </a:p>
          <a:p>
            <a:pPr algn="just"/>
            <a:r>
              <a:rPr lang="es-MX" sz="2800" b="1" dirty="0" smtClean="0">
                <a:solidFill>
                  <a:schemeClr val="bg1"/>
                </a:solidFill>
                <a:latin typeface="Candara" pitchFamily="34" charset="0"/>
              </a:rPr>
              <a:t>Entonces, ¿por qué los padres de familia y la sociedad pagan por la educación, independientemente de la  calidad educativa que reciben sus hijos, independientemente de que se cumplan o  no los propósitos educativos? .</a:t>
            </a:r>
            <a:endParaRPr lang="es-MX" sz="2200" b="1" dirty="0">
              <a:solidFill>
                <a:schemeClr val="bg1"/>
              </a:solidFill>
              <a:latin typeface="Candara" pitchFamily="34" charset="0"/>
            </a:endParaRPr>
          </a:p>
          <a:p>
            <a:pPr algn="just"/>
            <a:endParaRPr lang="es-MX" sz="2200" b="1" dirty="0">
              <a:latin typeface="Candara"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85804" y="642918"/>
            <a:ext cx="8229600" cy="4071942"/>
          </a:xfrm>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marL="514350" indent="-514350" algn="just">
              <a:buFont typeface="+mj-lt"/>
              <a:buAutoNum type="arabicPeriod"/>
            </a:pPr>
            <a:r>
              <a:rPr lang="es-MX" dirty="0"/>
              <a:t>E</a:t>
            </a:r>
            <a:r>
              <a:rPr lang="es-MX" dirty="0" smtClean="0"/>
              <a:t>l primer paso es: comprender que hay que volver a pensar la educación. </a:t>
            </a:r>
          </a:p>
          <a:p>
            <a:pPr marL="514350" indent="-514350" algn="just">
              <a:buFont typeface="+mj-lt"/>
              <a:buAutoNum type="arabicPeriod"/>
            </a:pPr>
            <a:r>
              <a:rPr lang="es-MX" dirty="0" smtClean="0"/>
              <a:t>El segundo paso dependerá de cada uno de nosotros. </a:t>
            </a:r>
          </a:p>
          <a:p>
            <a:pPr marL="514350" indent="-514350" algn="just">
              <a:buFont typeface="+mj-lt"/>
              <a:buAutoNum type="arabicPeriod"/>
            </a:pPr>
            <a:r>
              <a:rPr lang="es-MX" i="1" dirty="0" smtClean="0"/>
              <a:t>Debemos ver a los jóvenes, </a:t>
            </a:r>
            <a:br>
              <a:rPr lang="es-MX" i="1" dirty="0" smtClean="0"/>
            </a:br>
            <a:r>
              <a:rPr lang="es-MX" i="1" dirty="0" smtClean="0"/>
              <a:t>no como botellas vacías que hay que llenar, </a:t>
            </a:r>
            <a:br>
              <a:rPr lang="es-MX" i="1" dirty="0" smtClean="0"/>
            </a:br>
            <a:r>
              <a:rPr lang="es-MX" i="1" dirty="0" smtClean="0"/>
              <a:t>sino como velas que hay que encender.</a:t>
            </a:r>
            <a:br>
              <a:rPr lang="es-MX" i="1" dirty="0" smtClean="0"/>
            </a:br>
            <a:r>
              <a:rPr lang="es-MX" dirty="0" smtClean="0"/>
              <a:t>Roberto Chafar.</a:t>
            </a:r>
          </a:p>
          <a:p>
            <a:pPr marL="514350" indent="-514350" algn="just">
              <a:buFont typeface="+mj-lt"/>
              <a:buAutoNum type="arabicPeriod"/>
            </a:pPr>
            <a:r>
              <a:rPr lang="es-MX" dirty="0" smtClean="0"/>
              <a:t>Asumirlos como actores y participantes que deben poder actuar y decidir antes las situaciones que afectan y restringen su bienestar y desarrollo. </a:t>
            </a:r>
          </a:p>
          <a:p>
            <a:pPr marL="514350" indent="-514350" algn="just">
              <a:buFont typeface="+mj-lt"/>
              <a:buAutoNum type="arabicPeriod"/>
            </a:pPr>
            <a:endParaRPr lang="es-MX" dirty="0" smtClean="0"/>
          </a:p>
          <a:p>
            <a:pPr marL="514350" indent="-514350" algn="just">
              <a:buFont typeface="+mj-lt"/>
              <a:buAutoNum type="arabicPeriod"/>
            </a:pPr>
            <a:endParaRPr lang="es-MX" dirty="0"/>
          </a:p>
        </p:txBody>
      </p:sp>
      <p:sp>
        <p:nvSpPr>
          <p:cNvPr id="5" name="4 Esquina doblada"/>
          <p:cNvSpPr/>
          <p:nvPr/>
        </p:nvSpPr>
        <p:spPr>
          <a:xfrm>
            <a:off x="500034" y="4857736"/>
            <a:ext cx="8215370" cy="1343028"/>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lvl="0" indent="-514350" algn="ctr">
              <a:spcBef>
                <a:spcPct val="20000"/>
              </a:spcBef>
              <a:defRPr/>
            </a:pPr>
            <a:r>
              <a:rPr lang="es-MX" sz="4000" dirty="0" smtClean="0">
                <a:solidFill>
                  <a:schemeClr val="dk1"/>
                </a:solidFill>
                <a:latin typeface="Aharoni" pitchFamily="2" charset="-79"/>
                <a:cs typeface="Aharoni" pitchFamily="2" charset="-79"/>
              </a:rPr>
              <a:t>¡MIL </a:t>
            </a:r>
            <a:r>
              <a:rPr lang="es-MX" sz="4000" dirty="0">
                <a:solidFill>
                  <a:schemeClr val="dk1"/>
                </a:solidFill>
                <a:latin typeface="Aharoni" pitchFamily="2" charset="-79"/>
                <a:cs typeface="Aharoni" pitchFamily="2" charset="-79"/>
              </a:rPr>
              <a:t>GRACIAS POR SU </a:t>
            </a:r>
            <a:r>
              <a:rPr lang="es-MX" sz="4000" dirty="0" smtClean="0">
                <a:solidFill>
                  <a:schemeClr val="dk1"/>
                </a:solidFill>
                <a:latin typeface="Aharoni" pitchFamily="2" charset="-79"/>
                <a:cs typeface="Aharoni" pitchFamily="2" charset="-79"/>
              </a:rPr>
              <a:t>ATENCION¡</a:t>
            </a:r>
            <a:endParaRPr lang="es-MX" sz="4000" dirty="0">
              <a:solidFill>
                <a:schemeClr val="dk1"/>
              </a:solidFill>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Título"/>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Autofit/>
          </a:bodyPr>
          <a:lstStyle/>
          <a:p>
            <a:r>
              <a:rPr lang="es-MX" sz="1600" dirty="0" smtClean="0"/>
              <a:t/>
            </a:r>
            <a:br>
              <a:rPr lang="es-MX" sz="1600" dirty="0" smtClean="0"/>
            </a:br>
            <a:r>
              <a:rPr lang="es-MX" sz="1600" dirty="0"/>
              <a:t/>
            </a:r>
            <a:br>
              <a:rPr lang="es-MX" sz="1600" dirty="0"/>
            </a:br>
            <a:r>
              <a:rPr lang="es-MX" sz="1900" b="1" dirty="0" smtClean="0">
                <a:latin typeface="Arial" pitchFamily="34" charset="0"/>
                <a:cs typeface="Arial" pitchFamily="34" charset="0"/>
              </a:rPr>
              <a:t>A</a:t>
            </a:r>
            <a:r>
              <a:rPr lang="es-MX" sz="1900" b="1" dirty="0">
                <a:latin typeface="Arial" pitchFamily="34" charset="0"/>
                <a:cs typeface="Arial" pitchFamily="34" charset="0"/>
              </a:rPr>
              <a:t> esta hora exactamente, </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hay un niño en la calle... </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¡Hay un niño en la calle! </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Es honra de los hombres proteger lo que crece, </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cuidar que no haya infancia dispersa por las calles, </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evitar que naufrague su corazón de barco, </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su increíble aventura de pan y chocolate </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poniéndole una estrella en el sitio del hambre.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De otro modo es inútil, de otro modo es absurdo </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ensayar en la tierra la alegría y el canto, </a:t>
            </a:r>
            <a:br>
              <a:rPr lang="es-MX" sz="1900" b="1" dirty="0" smtClean="0">
                <a:latin typeface="Arial" pitchFamily="34" charset="0"/>
                <a:cs typeface="Arial" pitchFamily="34" charset="0"/>
              </a:rPr>
            </a:br>
            <a:r>
              <a:rPr lang="es-MX" sz="1900" b="1" dirty="0">
                <a:latin typeface="Arial" pitchFamily="34" charset="0"/>
                <a:cs typeface="Arial" pitchFamily="34" charset="0"/>
              </a:rPr>
              <a:t>porque de nada vale si hay un niño en la calle. </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Todo lo tóxico de mi país a mí me entra por la nariz.</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Lavo  auto, limpio zapato, huelo pega y también huelo </a:t>
            </a:r>
            <a:r>
              <a:rPr lang="es-MX" sz="1900" b="1" dirty="0" err="1" smtClean="0">
                <a:latin typeface="Arial" pitchFamily="34" charset="0"/>
                <a:cs typeface="Arial" pitchFamily="34" charset="0"/>
              </a:rPr>
              <a:t>paco</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Robo billeteras pero soy buena gente, soy una sonrisa sin dientes</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Lluvia sin techo, uña con tierra, soy lo que sobró de la guerra</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Un estómago vacío, soy un golpe en la rodilla que se cura con el frío</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El mejor guía turístico del arrabal por tres pesos te paseo por la capital</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No necesito visa para volar por el redondel porque yo juego con aviones de papel</a:t>
            </a: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a:latin typeface="Arial" pitchFamily="34" charset="0"/>
                <a:cs typeface="Arial" pitchFamily="34" charset="0"/>
              </a:rPr>
              <a:t>Arroz con piedra, mango con vino y lo que falta me lo </a:t>
            </a:r>
            <a:r>
              <a:rPr lang="es-MX" sz="1900" b="1" dirty="0" smtClean="0">
                <a:latin typeface="Arial" pitchFamily="34" charset="0"/>
                <a:cs typeface="Arial" pitchFamily="34" charset="0"/>
              </a:rPr>
              <a:t>imagino.</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endParaRPr lang="es-MX" sz="19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Autofit/>
          </a:bodyPr>
          <a:lstStyle/>
          <a:p>
            <a:r>
              <a:rPr lang="es-MX" sz="1600" dirty="0" smtClean="0"/>
              <a:t/>
            </a:r>
            <a:br>
              <a:rPr lang="es-MX" sz="1600" dirty="0" smtClean="0"/>
            </a:br>
            <a:r>
              <a:rPr lang="es-MX" sz="1600" dirty="0" smtClean="0"/>
              <a:t/>
            </a:r>
            <a:br>
              <a:rPr lang="es-MX" sz="1600" dirty="0" smtClean="0"/>
            </a:br>
            <a:r>
              <a:rPr lang="es-MX" sz="1600" dirty="0"/>
              <a:t/>
            </a:r>
            <a:br>
              <a:rPr lang="es-MX" sz="1600" dirty="0"/>
            </a:br>
            <a:r>
              <a:rPr lang="es-MX" sz="1900" b="1" dirty="0" smtClean="0">
                <a:latin typeface="Arial" pitchFamily="34" charset="0"/>
                <a:cs typeface="Arial" pitchFamily="34" charset="0"/>
              </a:rPr>
              <a:t>No debe andar el mundo con el amor descalzo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enarbolando un diario como un ala en la mano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trepándose a los trenes, canjeándonos la risa, </a:t>
            </a:r>
            <a:r>
              <a:rPr lang="es-MX" sz="1900" dirty="0" smtClean="0">
                <a:latin typeface="Arial" pitchFamily="34" charset="0"/>
                <a:cs typeface="Arial" pitchFamily="34" charset="0"/>
              </a:rPr>
              <a:t/>
            </a:r>
            <a:br>
              <a:rPr lang="es-MX" sz="1900" dirty="0" smtClean="0">
                <a:latin typeface="Arial" pitchFamily="34" charset="0"/>
                <a:cs typeface="Arial" pitchFamily="34" charset="0"/>
              </a:rPr>
            </a:br>
            <a:r>
              <a:rPr lang="es-MX" sz="1900" b="1" dirty="0" smtClean="0">
                <a:latin typeface="Arial" pitchFamily="34" charset="0"/>
                <a:cs typeface="Arial" pitchFamily="34" charset="0"/>
              </a:rPr>
              <a:t>golpeándonos el pecho con un ala cansada. </a:t>
            </a:r>
            <a:r>
              <a:rPr lang="es-MX" sz="1900" dirty="0" smtClean="0">
                <a:latin typeface="Arial" pitchFamily="34" charset="0"/>
                <a:cs typeface="Arial" pitchFamily="34" charset="0"/>
              </a:rPr>
              <a:t/>
            </a:r>
            <a:br>
              <a:rPr lang="es-MX" sz="1900" dirty="0" smtClean="0">
                <a:latin typeface="Arial" pitchFamily="34" charset="0"/>
                <a:cs typeface="Arial" pitchFamily="34" charset="0"/>
              </a:rPr>
            </a:br>
            <a:r>
              <a:rPr lang="es-MX" sz="1900" dirty="0" smtClean="0">
                <a:latin typeface="Arial" pitchFamily="34" charset="0"/>
                <a:cs typeface="Arial" pitchFamily="34" charset="0"/>
              </a:rPr>
              <a:t/>
            </a:r>
            <a:br>
              <a:rPr lang="es-MX" sz="1900" dirty="0" smtClean="0">
                <a:latin typeface="Arial" pitchFamily="34" charset="0"/>
                <a:cs typeface="Arial" pitchFamily="34" charset="0"/>
              </a:rPr>
            </a:br>
            <a:r>
              <a:rPr lang="es-MX" sz="1900" b="1" dirty="0" smtClean="0">
                <a:latin typeface="Arial" pitchFamily="34" charset="0"/>
                <a:cs typeface="Arial" pitchFamily="34" charset="0"/>
              </a:rPr>
              <a:t>No debe andar la vida, recién nacida, a precio,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la niñez arriesgada a una estrecha ganancia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porque entonces las manos son inútiles fardos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y el corazón, apenas, una mala palabra.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Cuando cae la noche duermo despierto, un ojo cerrado y el otro abierto</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Por si los tigres me escupen un balazo mi vida es como un circo pero sin payaso</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Voy caminando por la zanja haciendo malabares con cinco naranjas </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Pidiendo plata a todos los que pueda en una bicicleta en una sola rueda</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Soy oxígeno para este continente, soy lo que descuidó el presidente</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No te asustes si tengo mal aliento, si me ves sin camisa con las tetillas al viento</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Yo soy un elemento más del paisaje los residuos de la calle son mi camuflaje</a:t>
            </a:r>
            <a:br>
              <a:rPr lang="es-MX" sz="1900" b="1" dirty="0" smtClean="0">
                <a:latin typeface="Arial" pitchFamily="34" charset="0"/>
                <a:cs typeface="Arial" pitchFamily="34" charset="0"/>
              </a:rPr>
            </a:br>
            <a:r>
              <a:rPr lang="es-MX" sz="1900" b="1" dirty="0" smtClean="0">
                <a:latin typeface="Arial" pitchFamily="34" charset="0"/>
                <a:cs typeface="Arial" pitchFamily="34" charset="0"/>
              </a:rPr>
              <a:t>como algo que existe que parece de mentira, algo sin vida pero que respira</a:t>
            </a:r>
            <a:r>
              <a:rPr lang="es-MX" sz="2000" b="1" dirty="0" smtClean="0">
                <a:latin typeface="Arial" pitchFamily="34" charset="0"/>
                <a:cs typeface="Arial" pitchFamily="34" charset="0"/>
              </a:rPr>
              <a:t/>
            </a:r>
            <a:br>
              <a:rPr lang="es-MX" sz="2000" b="1" dirty="0" smtClean="0">
                <a:latin typeface="Arial" pitchFamily="34" charset="0"/>
                <a:cs typeface="Arial" pitchFamily="34" charset="0"/>
              </a:rPr>
            </a:br>
            <a:r>
              <a:rPr lang="es-MX" sz="2000" b="1" dirty="0" smtClean="0">
                <a:latin typeface="Arial" pitchFamily="34" charset="0"/>
                <a:cs typeface="Arial" pitchFamily="34" charset="0"/>
              </a:rPr>
              <a:t/>
            </a:r>
            <a:br>
              <a:rPr lang="es-MX" sz="2000" b="1" dirty="0" smtClean="0">
                <a:latin typeface="Arial" pitchFamily="34" charset="0"/>
                <a:cs typeface="Arial" pitchFamily="34" charset="0"/>
              </a:rPr>
            </a:b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0" y="1"/>
            <a:ext cx="9144000" cy="780213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endParaRPr lang="es-MX" b="1" dirty="0" smtClean="0"/>
          </a:p>
          <a:p>
            <a:endParaRPr lang="es-MX" b="1" dirty="0"/>
          </a:p>
          <a:p>
            <a:endParaRPr lang="es-MX" b="1" dirty="0" smtClean="0"/>
          </a:p>
          <a:p>
            <a:endParaRPr lang="es-MX" b="1" dirty="0"/>
          </a:p>
          <a:p>
            <a:pPr lvl="4"/>
            <a:r>
              <a:rPr lang="es-MX" sz="1900" b="1" dirty="0" smtClean="0">
                <a:latin typeface="Arial" pitchFamily="34" charset="0"/>
                <a:cs typeface="Arial" pitchFamily="34" charset="0"/>
              </a:rPr>
              <a:t>Pobre </a:t>
            </a:r>
            <a:r>
              <a:rPr lang="es-MX" sz="1900" b="1" dirty="0">
                <a:latin typeface="Arial" pitchFamily="34" charset="0"/>
                <a:cs typeface="Arial" pitchFamily="34" charset="0"/>
              </a:rPr>
              <a:t>del que ha olvidado que hay un niño en la calle, </a:t>
            </a:r>
            <a:br>
              <a:rPr lang="es-MX" sz="1900" b="1" dirty="0">
                <a:latin typeface="Arial" pitchFamily="34" charset="0"/>
                <a:cs typeface="Arial" pitchFamily="34" charset="0"/>
              </a:rPr>
            </a:br>
            <a:r>
              <a:rPr lang="es-MX" sz="1900" b="1" dirty="0">
                <a:latin typeface="Arial" pitchFamily="34" charset="0"/>
                <a:cs typeface="Arial" pitchFamily="34" charset="0"/>
              </a:rPr>
              <a:t>que hay millones de niños que viven en la calle </a:t>
            </a:r>
            <a:br>
              <a:rPr lang="es-MX" sz="1900" b="1" dirty="0">
                <a:latin typeface="Arial" pitchFamily="34" charset="0"/>
                <a:cs typeface="Arial" pitchFamily="34" charset="0"/>
              </a:rPr>
            </a:br>
            <a:r>
              <a:rPr lang="es-MX" sz="1900" b="1" dirty="0">
                <a:latin typeface="Arial" pitchFamily="34" charset="0"/>
                <a:cs typeface="Arial" pitchFamily="34" charset="0"/>
              </a:rPr>
              <a:t>y multitud de niños que crecen en la calle. </a:t>
            </a:r>
            <a:br>
              <a:rPr lang="es-MX" sz="1900" b="1" dirty="0">
                <a:latin typeface="Arial" pitchFamily="34" charset="0"/>
                <a:cs typeface="Arial" pitchFamily="34" charset="0"/>
              </a:rPr>
            </a:br>
            <a:r>
              <a:rPr lang="es-MX" sz="1900" b="1" dirty="0">
                <a:latin typeface="Arial" pitchFamily="34" charset="0"/>
                <a:cs typeface="Arial" pitchFamily="34" charset="0"/>
              </a:rPr>
              <a:t/>
            </a:r>
            <a:br>
              <a:rPr lang="es-MX" sz="1900" b="1" dirty="0">
                <a:latin typeface="Arial" pitchFamily="34" charset="0"/>
                <a:cs typeface="Arial" pitchFamily="34" charset="0"/>
              </a:rPr>
            </a:br>
            <a:r>
              <a:rPr lang="es-MX" sz="1900" b="1" dirty="0">
                <a:latin typeface="Arial" pitchFamily="34" charset="0"/>
                <a:cs typeface="Arial" pitchFamily="34" charset="0"/>
              </a:rPr>
              <a:t>Yo los veo apretando su corazón pequeño, </a:t>
            </a:r>
            <a:br>
              <a:rPr lang="es-MX" sz="1900" b="1" dirty="0">
                <a:latin typeface="Arial" pitchFamily="34" charset="0"/>
                <a:cs typeface="Arial" pitchFamily="34" charset="0"/>
              </a:rPr>
            </a:br>
            <a:r>
              <a:rPr lang="es-MX" sz="1900" b="1" dirty="0">
                <a:latin typeface="Arial" pitchFamily="34" charset="0"/>
                <a:cs typeface="Arial" pitchFamily="34" charset="0"/>
              </a:rPr>
              <a:t>mirándonos a todas con fábula en los ojos. </a:t>
            </a:r>
            <a:br>
              <a:rPr lang="es-MX" sz="1900" b="1" dirty="0">
                <a:latin typeface="Arial" pitchFamily="34" charset="0"/>
                <a:cs typeface="Arial" pitchFamily="34" charset="0"/>
              </a:rPr>
            </a:br>
            <a:r>
              <a:rPr lang="es-MX" sz="1900" b="1" dirty="0">
                <a:latin typeface="Arial" pitchFamily="34" charset="0"/>
                <a:cs typeface="Arial" pitchFamily="34" charset="0"/>
              </a:rPr>
              <a:t>Un relámpago trunco les cruza la mirada, </a:t>
            </a:r>
            <a:br>
              <a:rPr lang="es-MX" sz="1900" b="1" dirty="0">
                <a:latin typeface="Arial" pitchFamily="34" charset="0"/>
                <a:cs typeface="Arial" pitchFamily="34" charset="0"/>
              </a:rPr>
            </a:br>
            <a:r>
              <a:rPr lang="es-MX" sz="1900" b="1" dirty="0">
                <a:latin typeface="Arial" pitchFamily="34" charset="0"/>
                <a:cs typeface="Arial" pitchFamily="34" charset="0"/>
              </a:rPr>
              <a:t>porque nadie protege esa vida que crece </a:t>
            </a:r>
            <a:br>
              <a:rPr lang="es-MX" sz="1900" b="1" dirty="0">
                <a:latin typeface="Arial" pitchFamily="34" charset="0"/>
                <a:cs typeface="Arial" pitchFamily="34" charset="0"/>
              </a:rPr>
            </a:br>
            <a:r>
              <a:rPr lang="es-MX" sz="1900" b="1" dirty="0">
                <a:latin typeface="Arial" pitchFamily="34" charset="0"/>
                <a:cs typeface="Arial" pitchFamily="34" charset="0"/>
              </a:rPr>
              <a:t>y el amor se ha perdido, como un niño en la calle.</a:t>
            </a:r>
            <a:br>
              <a:rPr lang="es-MX" sz="1900" b="1" dirty="0">
                <a:latin typeface="Arial" pitchFamily="34" charset="0"/>
                <a:cs typeface="Arial" pitchFamily="34" charset="0"/>
              </a:rPr>
            </a:br>
            <a:r>
              <a:rPr lang="es-MX" sz="1900" b="1" dirty="0">
                <a:latin typeface="Arial" pitchFamily="34" charset="0"/>
                <a:cs typeface="Arial" pitchFamily="34" charset="0"/>
              </a:rPr>
              <a:t/>
            </a:r>
            <a:br>
              <a:rPr lang="es-MX" sz="1900" b="1" dirty="0">
                <a:latin typeface="Arial" pitchFamily="34" charset="0"/>
                <a:cs typeface="Arial" pitchFamily="34" charset="0"/>
              </a:rPr>
            </a:br>
            <a:r>
              <a:rPr lang="es-MX" sz="1900" b="1" dirty="0">
                <a:latin typeface="Arial" pitchFamily="34" charset="0"/>
                <a:cs typeface="Arial" pitchFamily="34" charset="0"/>
              </a:rPr>
              <a:t>Oye: a esta hora exactamente hay un niño en la calle</a:t>
            </a:r>
            <a:br>
              <a:rPr lang="es-MX" sz="1900" b="1" dirty="0">
                <a:latin typeface="Arial" pitchFamily="34" charset="0"/>
                <a:cs typeface="Arial" pitchFamily="34" charset="0"/>
              </a:rPr>
            </a:br>
            <a:r>
              <a:rPr lang="es-MX" sz="1900" b="1" dirty="0">
                <a:latin typeface="Arial" pitchFamily="34" charset="0"/>
                <a:cs typeface="Arial" pitchFamily="34" charset="0"/>
              </a:rPr>
              <a:t>Hay un niño en la </a:t>
            </a:r>
            <a:r>
              <a:rPr lang="es-MX" sz="1900" b="1" dirty="0" smtClean="0">
                <a:latin typeface="Arial" pitchFamily="34" charset="0"/>
                <a:cs typeface="Arial" pitchFamily="34" charset="0"/>
              </a:rPr>
              <a:t>calle.</a:t>
            </a:r>
          </a:p>
          <a:p>
            <a:pPr lvl="4"/>
            <a:endParaRPr lang="es-MX" sz="1900" b="1" dirty="0" smtClean="0">
              <a:latin typeface="Arial" pitchFamily="34" charset="0"/>
              <a:cs typeface="Arial" pitchFamily="34" charset="0"/>
            </a:endParaRPr>
          </a:p>
          <a:p>
            <a:pPr lvl="4"/>
            <a:endParaRPr lang="es-MX" sz="1900" b="1" dirty="0" smtClean="0">
              <a:latin typeface="Arial" pitchFamily="34" charset="0"/>
              <a:cs typeface="Arial" pitchFamily="34" charset="0"/>
            </a:endParaRPr>
          </a:p>
          <a:p>
            <a:pPr lvl="4"/>
            <a:r>
              <a:rPr lang="es-MX" sz="1900" b="1" dirty="0" smtClean="0">
                <a:latin typeface="Arial" pitchFamily="34" charset="0"/>
                <a:cs typeface="Arial" pitchFamily="34" charset="0"/>
              </a:rPr>
              <a:t>Canta: Mercedes Sosa.</a:t>
            </a:r>
            <a:endParaRPr lang="es-MX" sz="1900" b="1" dirty="0">
              <a:latin typeface="Arial" pitchFamily="34" charset="0"/>
              <a:cs typeface="Arial" pitchFamily="34" charset="0"/>
            </a:endParaRPr>
          </a:p>
          <a:p>
            <a:endParaRPr lang="es-MX" b="1" dirty="0" smtClean="0"/>
          </a:p>
          <a:p>
            <a:endParaRPr lang="es-MX" b="1" dirty="0"/>
          </a:p>
          <a:p>
            <a:endParaRPr lang="es-MX" b="1" dirty="0" smtClean="0"/>
          </a:p>
          <a:p>
            <a:endParaRPr lang="es-MX" b="1" dirty="0"/>
          </a:p>
          <a:p>
            <a:endParaRPr lang="es-MX" b="1" dirty="0" smtClean="0"/>
          </a:p>
          <a:p>
            <a:endParaRPr lang="es-MX" b="1" dirty="0"/>
          </a:p>
          <a:p>
            <a:endParaRPr lang="es-MX" b="1" dirty="0" smtClean="0"/>
          </a:p>
          <a:p>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a:xfrm>
            <a:off x="0" y="0"/>
            <a:ext cx="9144000" cy="107154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s-MX" b="1" dirty="0" smtClean="0"/>
              <a:t/>
            </a:r>
            <a:br>
              <a:rPr lang="es-MX" b="1" dirty="0" smtClean="0"/>
            </a:br>
            <a:r>
              <a:rPr lang="es-MX" sz="4000" b="1" dirty="0" smtClean="0"/>
              <a:t>¿</a:t>
            </a:r>
            <a:r>
              <a:rPr lang="es-MX" sz="4000" b="1" dirty="0"/>
              <a:t>Qué les queda a los jóvenes</a:t>
            </a:r>
            <a:r>
              <a:rPr lang="es-MX" sz="4000" b="1" dirty="0" smtClean="0"/>
              <a:t>? – M. BENEDETTI</a:t>
            </a:r>
            <a:r>
              <a:rPr lang="es-MX" b="1" dirty="0"/>
              <a:t/>
            </a:r>
            <a:br>
              <a:rPr lang="es-MX" b="1" dirty="0"/>
            </a:br>
            <a:endParaRPr lang="es-MX" dirty="0"/>
          </a:p>
        </p:txBody>
      </p:sp>
      <p:graphicFrame>
        <p:nvGraphicFramePr>
          <p:cNvPr id="5" name="4 Tabla"/>
          <p:cNvGraphicFramePr>
            <a:graphicFrameLocks noGrp="1"/>
          </p:cNvGraphicFramePr>
          <p:nvPr/>
        </p:nvGraphicFramePr>
        <p:xfrm>
          <a:off x="-1" y="1065870"/>
          <a:ext cx="9144002" cy="5792130"/>
        </p:xfrm>
        <a:graphic>
          <a:graphicData uri="http://schemas.openxmlformats.org/drawingml/2006/table">
            <a:tbl>
              <a:tblPr firstRow="1" bandRow="1">
                <a:tableStyleId>{5C22544A-7EE6-4342-B048-85BDC9FD1C3A}</a:tableStyleId>
              </a:tblPr>
              <a:tblGrid>
                <a:gridCol w="4493173"/>
                <a:gridCol w="472966"/>
                <a:gridCol w="4177863"/>
              </a:tblGrid>
              <a:tr h="5792130">
                <a:tc>
                  <a:txBody>
                    <a:bodyPr/>
                    <a:lstStyle/>
                    <a:p>
                      <a:r>
                        <a:rPr lang="es-MX" sz="1800" dirty="0" smtClean="0"/>
                        <a:t>¿Qué les queda por probar a los jóvenes</a:t>
                      </a:r>
                      <a:br>
                        <a:rPr lang="es-MX" sz="1800" dirty="0" smtClean="0"/>
                      </a:br>
                      <a:r>
                        <a:rPr lang="es-MX" sz="1800" dirty="0" smtClean="0"/>
                        <a:t>en este mundo de paciencia y asco?</a:t>
                      </a:r>
                      <a:br>
                        <a:rPr lang="es-MX" sz="1800" dirty="0" smtClean="0"/>
                      </a:br>
                      <a:r>
                        <a:rPr lang="es-MX" sz="1800" dirty="0" smtClean="0"/>
                        <a:t>¿sólo </a:t>
                      </a:r>
                      <a:r>
                        <a:rPr lang="es-MX" sz="1800" dirty="0" err="1" smtClean="0"/>
                        <a:t>grafitti</a:t>
                      </a:r>
                      <a:r>
                        <a:rPr lang="es-MX" sz="1800" dirty="0" smtClean="0"/>
                        <a:t>? ¿rock? ¿escepticismo?</a:t>
                      </a:r>
                      <a:br>
                        <a:rPr lang="es-MX" sz="1800" dirty="0" smtClean="0"/>
                      </a:br>
                      <a:r>
                        <a:rPr lang="es-MX" sz="1800" dirty="0" smtClean="0"/>
                        <a:t>también les queda no decir amén</a:t>
                      </a:r>
                      <a:br>
                        <a:rPr lang="es-MX" sz="1800" dirty="0" smtClean="0"/>
                      </a:br>
                      <a:r>
                        <a:rPr lang="es-MX" sz="1800" dirty="0" smtClean="0"/>
                        <a:t>no dejar que les maten el amor</a:t>
                      </a:r>
                      <a:br>
                        <a:rPr lang="es-MX" sz="1800" dirty="0" smtClean="0"/>
                      </a:br>
                      <a:r>
                        <a:rPr lang="es-MX" sz="1800" dirty="0" smtClean="0"/>
                        <a:t>recuperar el habla y la utopía</a:t>
                      </a:r>
                      <a:br>
                        <a:rPr lang="es-MX" sz="1800" dirty="0" smtClean="0"/>
                      </a:br>
                      <a:r>
                        <a:rPr lang="es-MX" sz="1800" dirty="0" smtClean="0"/>
                        <a:t>ser jóvenes sin prisa y con memoria</a:t>
                      </a:r>
                      <a:br>
                        <a:rPr lang="es-MX" sz="1800" dirty="0" smtClean="0"/>
                      </a:br>
                      <a:r>
                        <a:rPr lang="es-MX" sz="1800" dirty="0" smtClean="0"/>
                        <a:t>situarse en una historia que es la suya</a:t>
                      </a:r>
                      <a:br>
                        <a:rPr lang="es-MX" sz="1800" dirty="0" smtClean="0"/>
                      </a:br>
                      <a:r>
                        <a:rPr lang="es-MX" sz="1800" dirty="0" smtClean="0"/>
                        <a:t>no convertirse en viejos prematuros</a:t>
                      </a:r>
                      <a:br>
                        <a:rPr lang="es-MX" sz="1800" dirty="0" smtClean="0"/>
                      </a:br>
                      <a:r>
                        <a:rPr lang="es-MX" sz="1800" dirty="0" smtClean="0"/>
                        <a:t/>
                      </a:r>
                      <a:br>
                        <a:rPr lang="es-MX" sz="1800" dirty="0" smtClean="0"/>
                      </a:br>
                      <a:r>
                        <a:rPr lang="es-MX" sz="1800" dirty="0" smtClean="0"/>
                        <a:t>¿qué les queda por probar a los jóvenes</a:t>
                      </a:r>
                      <a:br>
                        <a:rPr lang="es-MX" sz="1800" dirty="0" smtClean="0"/>
                      </a:br>
                      <a:r>
                        <a:rPr lang="es-MX" sz="1800" dirty="0" smtClean="0"/>
                        <a:t>en este mundo de rutina y ruina?</a:t>
                      </a:r>
                      <a:br>
                        <a:rPr lang="es-MX" sz="1800" dirty="0" smtClean="0"/>
                      </a:br>
                      <a:r>
                        <a:rPr lang="es-MX" sz="1800" dirty="0" smtClean="0"/>
                        <a:t>¿cocaína? ¿cerveza? ¿barras bravas?</a:t>
                      </a:r>
                      <a:br>
                        <a:rPr lang="es-MX" sz="1800" dirty="0" smtClean="0"/>
                      </a:br>
                      <a:r>
                        <a:rPr lang="es-MX" sz="1800" dirty="0" smtClean="0"/>
                        <a:t>les queda respirar / abrir los ojos</a:t>
                      </a:r>
                      <a:br>
                        <a:rPr lang="es-MX" sz="1800" dirty="0" smtClean="0"/>
                      </a:br>
                      <a:r>
                        <a:rPr lang="es-MX" sz="1800" dirty="0" smtClean="0"/>
                        <a:t>descubrir las raíces del horror</a:t>
                      </a:r>
                      <a:br>
                        <a:rPr lang="es-MX" sz="1800" dirty="0" smtClean="0"/>
                      </a:br>
                      <a:r>
                        <a:rPr lang="es-MX" sz="1800" dirty="0" smtClean="0"/>
                        <a:t>inventar paz así sea a ponchazos</a:t>
                      </a:r>
                      <a:br>
                        <a:rPr lang="es-MX" sz="1800" dirty="0" smtClean="0"/>
                      </a:br>
                      <a:r>
                        <a:rPr lang="es-MX" sz="1800" dirty="0" smtClean="0"/>
                        <a:t>entenderse con la naturaleza</a:t>
                      </a:r>
                      <a:br>
                        <a:rPr lang="es-MX" sz="1800" dirty="0" smtClean="0"/>
                      </a:br>
                      <a:r>
                        <a:rPr lang="es-MX" sz="1800" dirty="0" smtClean="0"/>
                        <a:t>y con la lluvia y los relámpagos</a:t>
                      </a:r>
                      <a:br>
                        <a:rPr lang="es-MX" sz="1800" dirty="0" smtClean="0"/>
                      </a:br>
                      <a:r>
                        <a:rPr lang="es-MX" sz="1800" dirty="0" smtClean="0"/>
                        <a:t>y con el sentimiento y con la muerte</a:t>
                      </a:r>
                      <a:br>
                        <a:rPr lang="es-MX" sz="1800" dirty="0" smtClean="0"/>
                      </a:br>
                      <a:r>
                        <a:rPr lang="es-MX" sz="1800" dirty="0" smtClean="0"/>
                        <a:t>esa loca de atar y desatar</a:t>
                      </a:r>
                      <a:endParaRPr lang="es-MX" dirty="0"/>
                    </a:p>
                  </a:txBody>
                  <a:tcPr/>
                </a:tc>
                <a:tc>
                  <a:txBody>
                    <a:bodyPr/>
                    <a:lstStyle/>
                    <a:p>
                      <a:endParaRPr lang="es-MX" dirty="0"/>
                    </a:p>
                  </a:txBody>
                  <a:tcPr/>
                </a:tc>
                <a:tc>
                  <a:txBody>
                    <a:bodyPr/>
                    <a:lstStyle/>
                    <a:p>
                      <a:pPr algn="just"/>
                      <a:r>
                        <a:rPr lang="es-MX" sz="1800" dirty="0" smtClean="0"/>
                        <a:t>¿qué les queda por probar a los jóvenes en este mundo de consumo y humo? ¿vértigo? ¿asaltos? ¿discotecas? también les queda discutir con dios tanto si existe como si no existe tender manos que ayudan/abrir puertas entre el corazón propio y el ajeno / sobre todo les queda hacer futuro a pesar de los ruines de pasado y los sabios granujas del presente.</a:t>
                      </a:r>
                      <a:endParaRPr lang="es-MX" dirty="0"/>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CuadroTexto"/>
          <p:cNvSpPr txBox="1"/>
          <p:nvPr/>
        </p:nvSpPr>
        <p:spPr>
          <a:xfrm>
            <a:off x="0" y="-24"/>
            <a:ext cx="9144000" cy="1077218"/>
          </a:xfrm>
          <a:prstGeom prst="rect">
            <a:avLst/>
          </a:prstGeom>
          <a:noFill/>
        </p:spPr>
        <p:txBody>
          <a:bodyPr wrap="square" rtlCol="0">
            <a:spAutoFit/>
          </a:bodyPr>
          <a:lstStyle/>
          <a:p>
            <a:pPr algn="ctr"/>
            <a:r>
              <a:rPr lang="es-MX" sz="3200" dirty="0" smtClean="0">
                <a:latin typeface="Aharoni" pitchFamily="2" charset="-79"/>
                <a:cs typeface="Aharoni" pitchFamily="2" charset="-79"/>
              </a:rPr>
              <a:t>PROBLEMÁTICA QUE ENFRENTA LA JUVENTUD EN LA POSMODERNIDAD</a:t>
            </a:r>
            <a:endParaRPr lang="es-MX" sz="3200" dirty="0">
              <a:latin typeface="Aharoni" pitchFamily="2" charset="-79"/>
              <a:cs typeface="Aharoni" pitchFamily="2" charset="-79"/>
            </a:endParaRPr>
          </a:p>
        </p:txBody>
      </p:sp>
      <p:sp>
        <p:nvSpPr>
          <p:cNvPr id="14" name="13 Rectángulo"/>
          <p:cNvSpPr/>
          <p:nvPr/>
        </p:nvSpPr>
        <p:spPr>
          <a:xfrm>
            <a:off x="285720" y="1248305"/>
            <a:ext cx="8643998" cy="1323439"/>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r>
              <a:rPr lang="es-MX" sz="2000" b="1" dirty="0" smtClean="0"/>
              <a:t>Marco </a:t>
            </a:r>
            <a:r>
              <a:rPr lang="es-MX" sz="2000" b="1" dirty="0" err="1"/>
              <a:t>Levario</a:t>
            </a:r>
            <a:r>
              <a:rPr lang="es-MX" sz="2000" b="1" dirty="0"/>
              <a:t> </a:t>
            </a:r>
            <a:r>
              <a:rPr lang="es-MX" sz="2000" b="1" dirty="0" err="1"/>
              <a:t>Turcott</a:t>
            </a:r>
            <a:r>
              <a:rPr lang="es-MX" sz="2000" b="1" dirty="0"/>
              <a:t> </a:t>
            </a:r>
            <a:r>
              <a:rPr lang="es-MX" sz="2000" b="1" dirty="0" smtClean="0"/>
              <a:t>establece que: </a:t>
            </a:r>
            <a:r>
              <a:rPr lang="es-MX" sz="2000" b="1" dirty="0"/>
              <a:t>"La postmodernidad sólo puede apreciarse como una expresión de la crisis de la modernidad [...] el postmodernismo es una expresión que dramatiza </a:t>
            </a:r>
            <a:r>
              <a:rPr lang="es-MX" sz="2000" b="1" dirty="0" smtClean="0"/>
              <a:t>los problemas</a:t>
            </a:r>
            <a:r>
              <a:rPr lang="es-MX" sz="2000" b="1" dirty="0"/>
              <a:t> acarreados por la modernidad inconclusa" </a:t>
            </a:r>
            <a:r>
              <a:rPr lang="es-MX" sz="2000" b="1" dirty="0" smtClean="0"/>
              <a:t>.</a:t>
            </a:r>
            <a:endParaRPr lang="es-MX" sz="2000" b="1" dirty="0"/>
          </a:p>
        </p:txBody>
      </p:sp>
      <p:sp>
        <p:nvSpPr>
          <p:cNvPr id="15" name="14 Rectángulo"/>
          <p:cNvSpPr/>
          <p:nvPr/>
        </p:nvSpPr>
        <p:spPr>
          <a:xfrm>
            <a:off x="4143372" y="2746244"/>
            <a:ext cx="4786346" cy="1754326"/>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pPr algn="just"/>
            <a:r>
              <a:rPr lang="es-MX" b="1" dirty="0"/>
              <a:t>Se destaca por su falta de utopía, de esperanza en conseguir un futuro mejor que el presente. </a:t>
            </a:r>
            <a:r>
              <a:rPr lang="es-MX" b="1" dirty="0" smtClean="0"/>
              <a:t>La persona</a:t>
            </a:r>
            <a:r>
              <a:rPr lang="es-MX" b="1" dirty="0"/>
              <a:t> postmoderna no cree en la </a:t>
            </a:r>
            <a:r>
              <a:rPr lang="es-MX" b="1" dirty="0" smtClean="0"/>
              <a:t>posibilidad </a:t>
            </a:r>
            <a:r>
              <a:rPr lang="es-MX" b="1" dirty="0"/>
              <a:t>de cambio y </a:t>
            </a:r>
            <a:r>
              <a:rPr lang="es-MX" b="1" dirty="0" smtClean="0"/>
              <a:t>transformación, prefiere </a:t>
            </a:r>
            <a:r>
              <a:rPr lang="es-MX" b="1" dirty="0"/>
              <a:t>sacar el máximo provecho del </a:t>
            </a:r>
            <a:r>
              <a:rPr lang="es-MX" b="1" dirty="0" smtClean="0"/>
              <a:t>presente</a:t>
            </a:r>
            <a:r>
              <a:rPr lang="es-MX" b="1" dirty="0"/>
              <a:t>, vivir al día y pasarlo </a:t>
            </a:r>
            <a:r>
              <a:rPr lang="es-MX" b="1" dirty="0" smtClean="0"/>
              <a:t>bien.</a:t>
            </a:r>
            <a:endParaRPr lang="es-MX" b="1" dirty="0"/>
          </a:p>
        </p:txBody>
      </p:sp>
      <p:sp>
        <p:nvSpPr>
          <p:cNvPr id="16" name="15 CuadroTexto"/>
          <p:cNvSpPr txBox="1"/>
          <p:nvPr/>
        </p:nvSpPr>
        <p:spPr>
          <a:xfrm>
            <a:off x="71406" y="5216926"/>
            <a:ext cx="4429156"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lgn="just">
              <a:buAutoNum type="arabicPeriod"/>
            </a:pPr>
            <a:r>
              <a:rPr lang="es-MX" sz="2400" b="1" dirty="0" smtClean="0"/>
              <a:t>La era informática.</a:t>
            </a:r>
          </a:p>
          <a:p>
            <a:pPr marL="342900" indent="-342900" algn="just">
              <a:buAutoNum type="arabicPeriod"/>
            </a:pPr>
            <a:r>
              <a:rPr lang="es-MX" sz="2400" b="1" dirty="0" smtClean="0"/>
              <a:t>Los valores.</a:t>
            </a:r>
          </a:p>
          <a:p>
            <a:pPr marL="342900" indent="-342900" algn="just">
              <a:buAutoNum type="arabicPeriod"/>
            </a:pPr>
            <a:r>
              <a:rPr lang="es-MX" sz="2400" b="1" dirty="0"/>
              <a:t>La influencia de los medios de </a:t>
            </a:r>
            <a:r>
              <a:rPr lang="es-MX" sz="2400" b="1" dirty="0" smtClean="0"/>
              <a:t>comunicación.</a:t>
            </a:r>
            <a:endParaRPr lang="es-MX" sz="2400" dirty="0"/>
          </a:p>
        </p:txBody>
      </p:sp>
      <p:sp>
        <p:nvSpPr>
          <p:cNvPr id="17" name="16 CuadroTexto"/>
          <p:cNvSpPr txBox="1"/>
          <p:nvPr/>
        </p:nvSpPr>
        <p:spPr>
          <a:xfrm>
            <a:off x="142844" y="3324525"/>
            <a:ext cx="3457741" cy="461665"/>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es-MX" sz="2400" b="1" dirty="0" smtClean="0"/>
              <a:t>JOVENES POSMODERNOS</a:t>
            </a:r>
            <a:endParaRPr lang="es-MX" sz="2400" b="1" dirty="0"/>
          </a:p>
        </p:txBody>
      </p:sp>
      <p:sp>
        <p:nvSpPr>
          <p:cNvPr id="18" name="17 Flecha derecha"/>
          <p:cNvSpPr/>
          <p:nvPr/>
        </p:nvSpPr>
        <p:spPr>
          <a:xfrm>
            <a:off x="3643305" y="3357562"/>
            <a:ext cx="448723" cy="484632"/>
          </a:xfrm>
          <a:prstGeom prst="rightArrow">
            <a:avLst/>
          </a:prstGeom>
        </p:spPr>
        <p:style>
          <a:lnRef idx="0">
            <a:schemeClr val="dk1"/>
          </a:lnRef>
          <a:fillRef idx="3">
            <a:schemeClr val="dk1"/>
          </a:fillRef>
          <a:effectRef idx="3">
            <a:schemeClr val="dk1"/>
          </a:effectRef>
          <a:fontRef idx="minor">
            <a:schemeClr val="lt1"/>
          </a:fontRef>
        </p:style>
        <p:txBody>
          <a:bodyPr rtlCol="0" anchor="ctr"/>
          <a:lstStyle/>
          <a:p>
            <a:pPr algn="ctr"/>
            <a:endParaRPr lang="es-MX"/>
          </a:p>
        </p:txBody>
      </p:sp>
      <p:sp>
        <p:nvSpPr>
          <p:cNvPr id="8" name="7 CuadroTexto"/>
          <p:cNvSpPr txBox="1"/>
          <p:nvPr/>
        </p:nvSpPr>
        <p:spPr>
          <a:xfrm>
            <a:off x="4643438" y="4714884"/>
            <a:ext cx="4429156" cy="212365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342900" indent="-342900" algn="just">
              <a:buFont typeface="Arial" pitchFamily="34" charset="0"/>
              <a:buChar char="•"/>
            </a:pPr>
            <a:r>
              <a:rPr lang="es-MX" b="1" dirty="0" smtClean="0"/>
              <a:t>Proceso de construcción de la identidad.</a:t>
            </a:r>
          </a:p>
          <a:p>
            <a:pPr marL="342900" indent="-342900" algn="just">
              <a:buFont typeface="Arial" pitchFamily="34" charset="0"/>
              <a:buChar char="•"/>
            </a:pPr>
            <a:r>
              <a:rPr lang="es-MX" b="1" dirty="0" smtClean="0"/>
              <a:t>Imposibilidad de encontrar satisfacción y de calmar el hambre o sed ontológica.</a:t>
            </a:r>
          </a:p>
          <a:p>
            <a:pPr marL="342900" indent="-342900" algn="just">
              <a:buFont typeface="Arial" pitchFamily="34" charset="0"/>
              <a:buChar char="•"/>
            </a:pPr>
            <a:r>
              <a:rPr lang="es-MX" b="1" dirty="0" smtClean="0"/>
              <a:t>Imposibilidad de establecer relaciones sociales a profundidad.</a:t>
            </a:r>
          </a:p>
          <a:p>
            <a:pPr marL="342900" indent="-342900" algn="just">
              <a:buFont typeface="Arial" pitchFamily="34" charset="0"/>
              <a:buChar char="•"/>
            </a:pPr>
            <a:r>
              <a:rPr lang="es-MX" b="1" dirty="0" smtClean="0"/>
              <a:t>Incomunicación </a:t>
            </a:r>
            <a:r>
              <a:rPr lang="es-MX" b="1" dirty="0" err="1" smtClean="0"/>
              <a:t>intergeneracional</a:t>
            </a:r>
            <a:r>
              <a:rPr lang="es-MX" b="1" dirty="0" smtClean="0"/>
              <a:t>.</a:t>
            </a:r>
          </a:p>
          <a:p>
            <a:pPr marL="342900" indent="-342900" algn="just">
              <a:buAutoNum type="arabicPeriod"/>
            </a:pPr>
            <a:endParaRPr lang="es-MX"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oogle.com/images?q=tbn:ANd9GcRYz5SvSuewOOV7SOwv4J8obaSEmrO45GxHUJ0-8AquPNdqWL1J"/>
          <p:cNvPicPr>
            <a:picLocks noChangeAspect="1" noChangeArrowheads="1"/>
          </p:cNvPicPr>
          <p:nvPr/>
        </p:nvPicPr>
        <p:blipFill>
          <a:blip r:embed="rId2" cstate="print"/>
          <a:srcRect/>
          <a:stretch>
            <a:fillRect/>
          </a:stretch>
        </p:blipFill>
        <p:spPr bwMode="auto">
          <a:xfrm>
            <a:off x="155575" y="285753"/>
            <a:ext cx="2344723" cy="1857363"/>
          </a:xfrm>
          <a:prstGeom prst="rect">
            <a:avLst/>
          </a:prstGeom>
          <a:noFill/>
        </p:spPr>
      </p:pic>
      <p:pic>
        <p:nvPicPr>
          <p:cNvPr id="1028" name="Picture 4" descr="https://encrypted-tbn2.google.com/images?q=tbn:ANd9GcR88Aolg_t0H_qsJbG0jmGyamRKXOabaWNiefoJH_uqj7twmV0p"/>
          <p:cNvPicPr>
            <a:picLocks noChangeAspect="1" noChangeArrowheads="1"/>
          </p:cNvPicPr>
          <p:nvPr/>
        </p:nvPicPr>
        <p:blipFill>
          <a:blip r:embed="rId3" cstate="print"/>
          <a:srcRect/>
          <a:stretch>
            <a:fillRect/>
          </a:stretch>
        </p:blipFill>
        <p:spPr bwMode="auto">
          <a:xfrm>
            <a:off x="142844" y="4095773"/>
            <a:ext cx="2143140" cy="1976433"/>
          </a:xfrm>
          <a:prstGeom prst="rect">
            <a:avLst/>
          </a:prstGeom>
          <a:noFill/>
        </p:spPr>
      </p:pic>
      <p:pic>
        <p:nvPicPr>
          <p:cNvPr id="1030" name="Picture 6" descr="https://encrypted-tbn1.google.com/images?q=tbn:ANd9GcQf1vrIglKGXxQCya34V_j-BZ47YAvh2o1MiZwpYvsUm68W4W3m8g"/>
          <p:cNvPicPr>
            <a:picLocks noChangeAspect="1" noChangeArrowheads="1"/>
          </p:cNvPicPr>
          <p:nvPr/>
        </p:nvPicPr>
        <p:blipFill>
          <a:blip r:embed="rId4" cstate="print"/>
          <a:srcRect/>
          <a:stretch>
            <a:fillRect/>
          </a:stretch>
        </p:blipFill>
        <p:spPr bwMode="auto">
          <a:xfrm>
            <a:off x="2957519" y="3357562"/>
            <a:ext cx="2543175" cy="1800225"/>
          </a:xfrm>
          <a:prstGeom prst="rect">
            <a:avLst/>
          </a:prstGeom>
          <a:noFill/>
        </p:spPr>
      </p:pic>
      <p:pic>
        <p:nvPicPr>
          <p:cNvPr id="1034" name="Picture 10" descr="https://encrypted-tbn2.google.com/images?q=tbn:ANd9GcTe19JDKvKeocOlsVFGdkh9EzLfSpwzUrauRUbrOanJvNQUnWIaNA"/>
          <p:cNvPicPr>
            <a:picLocks noChangeAspect="1" noChangeArrowheads="1"/>
          </p:cNvPicPr>
          <p:nvPr/>
        </p:nvPicPr>
        <p:blipFill>
          <a:blip r:embed="rId5" cstate="print"/>
          <a:srcRect/>
          <a:stretch>
            <a:fillRect/>
          </a:stretch>
        </p:blipFill>
        <p:spPr bwMode="auto">
          <a:xfrm>
            <a:off x="6834214" y="214290"/>
            <a:ext cx="1952628" cy="2357454"/>
          </a:xfrm>
          <a:prstGeom prst="rect">
            <a:avLst/>
          </a:prstGeom>
          <a:noFill/>
        </p:spPr>
      </p:pic>
      <p:sp>
        <p:nvSpPr>
          <p:cNvPr id="9" name="8 Rectángulo"/>
          <p:cNvSpPr/>
          <p:nvPr/>
        </p:nvSpPr>
        <p:spPr>
          <a:xfrm>
            <a:off x="6715204" y="2571744"/>
            <a:ext cx="2428828" cy="646331"/>
          </a:xfrm>
          <a:prstGeom prst="rect">
            <a:avLst/>
          </a:prstGeom>
        </p:spPr>
        <p:txBody>
          <a:bodyPr wrap="square">
            <a:spAutoFit/>
          </a:bodyPr>
          <a:lstStyle/>
          <a:p>
            <a:pPr algn="just"/>
            <a:r>
              <a:rPr lang="es-MX" b="1" i="1" dirty="0" smtClean="0"/>
              <a:t>Fracaso escolar  y los malos hábitos</a:t>
            </a:r>
            <a:endParaRPr lang="es-MX" b="1" dirty="0"/>
          </a:p>
        </p:txBody>
      </p:sp>
      <p:sp>
        <p:nvSpPr>
          <p:cNvPr id="11" name="10 Rectángulo"/>
          <p:cNvSpPr/>
          <p:nvPr/>
        </p:nvSpPr>
        <p:spPr>
          <a:xfrm>
            <a:off x="2857488" y="5145645"/>
            <a:ext cx="2571704" cy="369332"/>
          </a:xfrm>
          <a:prstGeom prst="rect">
            <a:avLst/>
          </a:prstGeom>
        </p:spPr>
        <p:txBody>
          <a:bodyPr wrap="square">
            <a:spAutoFit/>
          </a:bodyPr>
          <a:lstStyle/>
          <a:p>
            <a:pPr algn="ctr"/>
            <a:r>
              <a:rPr lang="es-MX" b="1" i="1" dirty="0" smtClean="0"/>
              <a:t>Delincuencia organizada</a:t>
            </a:r>
            <a:endParaRPr lang="es-MX" b="1" dirty="0"/>
          </a:p>
        </p:txBody>
      </p:sp>
      <p:sp>
        <p:nvSpPr>
          <p:cNvPr id="12" name="11 CuadroTexto"/>
          <p:cNvSpPr txBox="1"/>
          <p:nvPr/>
        </p:nvSpPr>
        <p:spPr>
          <a:xfrm>
            <a:off x="71406" y="2214554"/>
            <a:ext cx="2428892" cy="646331"/>
          </a:xfrm>
          <a:prstGeom prst="rect">
            <a:avLst/>
          </a:prstGeom>
          <a:noFill/>
        </p:spPr>
        <p:txBody>
          <a:bodyPr wrap="square" rtlCol="0">
            <a:spAutoFit/>
          </a:bodyPr>
          <a:lstStyle/>
          <a:p>
            <a:r>
              <a:rPr lang="es-MX" b="1" i="1" dirty="0" smtClean="0"/>
              <a:t>Alcoholismo, tabaquismo, drogas</a:t>
            </a:r>
            <a:endParaRPr lang="es-MX" i="1" dirty="0"/>
          </a:p>
        </p:txBody>
      </p:sp>
      <p:sp>
        <p:nvSpPr>
          <p:cNvPr id="13" name="12 CuadroTexto"/>
          <p:cNvSpPr txBox="1"/>
          <p:nvPr/>
        </p:nvSpPr>
        <p:spPr>
          <a:xfrm>
            <a:off x="97099" y="6131502"/>
            <a:ext cx="2477601" cy="369332"/>
          </a:xfrm>
          <a:prstGeom prst="rect">
            <a:avLst/>
          </a:prstGeom>
          <a:noFill/>
        </p:spPr>
        <p:txBody>
          <a:bodyPr wrap="none" rtlCol="0">
            <a:spAutoFit/>
          </a:bodyPr>
          <a:lstStyle/>
          <a:p>
            <a:r>
              <a:rPr lang="es-MX" b="1" i="1" dirty="0" smtClean="0"/>
              <a:t>Embarazos no deseados</a:t>
            </a:r>
            <a:endParaRPr lang="es-MX" b="1" i="1" dirty="0"/>
          </a:p>
        </p:txBody>
      </p:sp>
      <p:sp>
        <p:nvSpPr>
          <p:cNvPr id="14" name="13 Rectángulo"/>
          <p:cNvSpPr/>
          <p:nvPr/>
        </p:nvSpPr>
        <p:spPr>
          <a:xfrm>
            <a:off x="3704458" y="2500306"/>
            <a:ext cx="2582054" cy="369332"/>
          </a:xfrm>
          <a:prstGeom prst="rect">
            <a:avLst/>
          </a:prstGeom>
        </p:spPr>
        <p:txBody>
          <a:bodyPr wrap="none">
            <a:spAutoFit/>
          </a:bodyPr>
          <a:lstStyle/>
          <a:p>
            <a:r>
              <a:rPr lang="es-MX" b="1" dirty="0" smtClean="0"/>
              <a:t>Acoso escolar o '</a:t>
            </a:r>
            <a:r>
              <a:rPr lang="es-MX" b="1" dirty="0" err="1" smtClean="0"/>
              <a:t>bullying</a:t>
            </a:r>
            <a:r>
              <a:rPr lang="es-MX" b="1" dirty="0" smtClean="0"/>
              <a:t>'</a:t>
            </a:r>
            <a:endParaRPr lang="es-MX" dirty="0"/>
          </a:p>
        </p:txBody>
      </p:sp>
      <p:sp>
        <p:nvSpPr>
          <p:cNvPr id="15" name="14 Rectángulo"/>
          <p:cNvSpPr/>
          <p:nvPr/>
        </p:nvSpPr>
        <p:spPr>
          <a:xfrm>
            <a:off x="6101287" y="5282999"/>
            <a:ext cx="2971307" cy="646331"/>
          </a:xfrm>
          <a:prstGeom prst="rect">
            <a:avLst/>
          </a:prstGeom>
        </p:spPr>
        <p:txBody>
          <a:bodyPr wrap="square">
            <a:spAutoFit/>
          </a:bodyPr>
          <a:lstStyle/>
          <a:p>
            <a:r>
              <a:rPr lang="es-MX" dirty="0" smtClean="0"/>
              <a:t>T</a:t>
            </a:r>
            <a:r>
              <a:rPr lang="es-MX" b="1" dirty="0" smtClean="0"/>
              <a:t>rastornos de la imagen y la alimentación</a:t>
            </a:r>
            <a:r>
              <a:rPr lang="es-MX" dirty="0" smtClean="0"/>
              <a:t>. </a:t>
            </a:r>
            <a:endParaRPr lang="es-MX" dirty="0"/>
          </a:p>
        </p:txBody>
      </p:sp>
      <p:sp>
        <p:nvSpPr>
          <p:cNvPr id="17" name="16 Rectángulo"/>
          <p:cNvSpPr/>
          <p:nvPr/>
        </p:nvSpPr>
        <p:spPr>
          <a:xfrm>
            <a:off x="6572264" y="6068817"/>
            <a:ext cx="2500330" cy="646331"/>
          </a:xfrm>
          <a:prstGeom prst="rect">
            <a:avLst/>
          </a:prstGeom>
        </p:spPr>
        <p:txBody>
          <a:bodyPr wrap="square">
            <a:spAutoFit/>
          </a:bodyPr>
          <a:lstStyle/>
          <a:p>
            <a:r>
              <a:rPr lang="es-MX" b="1" dirty="0" smtClean="0"/>
              <a:t>Problemas derivados del mal uso de Internet</a:t>
            </a:r>
            <a:r>
              <a:rPr lang="es-MX" dirty="0" smtClean="0"/>
              <a:t>.</a:t>
            </a:r>
            <a:endParaRPr lang="es-MX" dirty="0"/>
          </a:p>
        </p:txBody>
      </p:sp>
      <p:sp>
        <p:nvSpPr>
          <p:cNvPr id="18" name="17 Rectángulo"/>
          <p:cNvSpPr/>
          <p:nvPr/>
        </p:nvSpPr>
        <p:spPr>
          <a:xfrm>
            <a:off x="3327428" y="5631436"/>
            <a:ext cx="2489143" cy="369332"/>
          </a:xfrm>
          <a:prstGeom prst="rect">
            <a:avLst/>
          </a:prstGeom>
        </p:spPr>
        <p:txBody>
          <a:bodyPr wrap="none">
            <a:spAutoFit/>
          </a:bodyPr>
          <a:lstStyle/>
          <a:p>
            <a:r>
              <a:rPr lang="es-MX" b="1" dirty="0" smtClean="0"/>
              <a:t>Sectas y </a:t>
            </a:r>
            <a:r>
              <a:rPr lang="es-MX" b="1" dirty="0" err="1" smtClean="0"/>
              <a:t>socioadicciones</a:t>
            </a:r>
            <a:endParaRPr lang="es-MX" dirty="0"/>
          </a:p>
        </p:txBody>
      </p:sp>
      <p:sp>
        <p:nvSpPr>
          <p:cNvPr id="19" name="18 Rectángulo"/>
          <p:cNvSpPr/>
          <p:nvPr/>
        </p:nvSpPr>
        <p:spPr>
          <a:xfrm>
            <a:off x="3357555" y="6143644"/>
            <a:ext cx="2571767" cy="646331"/>
          </a:xfrm>
          <a:prstGeom prst="rect">
            <a:avLst/>
          </a:prstGeom>
        </p:spPr>
        <p:txBody>
          <a:bodyPr wrap="square">
            <a:spAutoFit/>
          </a:bodyPr>
          <a:lstStyle/>
          <a:p>
            <a:r>
              <a:rPr lang="es-MX" b="1" dirty="0" smtClean="0"/>
              <a:t>Depresión y trastornos emocionales</a:t>
            </a:r>
            <a:r>
              <a:rPr lang="es-MX" dirty="0" smtClean="0"/>
              <a:t>. </a:t>
            </a:r>
            <a:endParaRPr lang="es-MX" dirty="0"/>
          </a:p>
        </p:txBody>
      </p:sp>
      <p:sp>
        <p:nvSpPr>
          <p:cNvPr id="20" name="19 Rectángulo"/>
          <p:cNvSpPr/>
          <p:nvPr/>
        </p:nvSpPr>
        <p:spPr>
          <a:xfrm>
            <a:off x="71406" y="3488296"/>
            <a:ext cx="2289858" cy="369332"/>
          </a:xfrm>
          <a:prstGeom prst="rect">
            <a:avLst/>
          </a:prstGeom>
        </p:spPr>
        <p:txBody>
          <a:bodyPr wrap="none">
            <a:spAutoFit/>
          </a:bodyPr>
          <a:lstStyle/>
          <a:p>
            <a:r>
              <a:rPr lang="es-MX" b="1" dirty="0" smtClean="0"/>
              <a:t>Accidentes de tráfico</a:t>
            </a:r>
            <a:r>
              <a:rPr lang="es-MX" dirty="0" smtClean="0"/>
              <a:t>. </a:t>
            </a:r>
            <a:endParaRPr lang="es-MX" dirty="0"/>
          </a:p>
        </p:txBody>
      </p:sp>
      <p:sp>
        <p:nvSpPr>
          <p:cNvPr id="21" name="20 Rectángulo"/>
          <p:cNvSpPr/>
          <p:nvPr/>
        </p:nvSpPr>
        <p:spPr>
          <a:xfrm>
            <a:off x="2857488" y="156969"/>
            <a:ext cx="3500462" cy="646331"/>
          </a:xfrm>
          <a:prstGeom prst="rect">
            <a:avLst/>
          </a:prstGeom>
        </p:spPr>
        <p:txBody>
          <a:bodyPr wrap="square">
            <a:spAutoFit/>
          </a:bodyPr>
          <a:lstStyle/>
          <a:p>
            <a:r>
              <a:rPr lang="es-MX" b="1" i="1" dirty="0" smtClean="0"/>
              <a:t>Migración: maltrato, discriminación, segregación, etc.</a:t>
            </a:r>
            <a:endParaRPr lang="es-MX" i="1" dirty="0"/>
          </a:p>
        </p:txBody>
      </p:sp>
      <p:pic>
        <p:nvPicPr>
          <p:cNvPr id="1036" name="Picture 12" descr="https://encrypted-tbn1.google.com/images?q=tbn:ANd9GcS56jaVbv-5TCAVCSH-r64qQgX3uCgNs_6SU6fMXlNTMw1V-KwM"/>
          <p:cNvPicPr>
            <a:picLocks noChangeAspect="1" noChangeArrowheads="1"/>
          </p:cNvPicPr>
          <p:nvPr/>
        </p:nvPicPr>
        <p:blipFill>
          <a:blip r:embed="rId6" cstate="print"/>
          <a:srcRect/>
          <a:stretch>
            <a:fillRect/>
          </a:stretch>
        </p:blipFill>
        <p:spPr bwMode="auto">
          <a:xfrm>
            <a:off x="4038608" y="1243005"/>
            <a:ext cx="1676400" cy="1257301"/>
          </a:xfrm>
          <a:prstGeom prst="rect">
            <a:avLst/>
          </a:prstGeom>
          <a:noFill/>
        </p:spPr>
      </p:pic>
      <p:pic>
        <p:nvPicPr>
          <p:cNvPr id="1038" name="Picture 14" descr="50 fotografías de la Anorexia y la Bulimia"/>
          <p:cNvPicPr>
            <a:picLocks noChangeAspect="1" noChangeArrowheads="1"/>
          </p:cNvPicPr>
          <p:nvPr/>
        </p:nvPicPr>
        <p:blipFill>
          <a:blip r:embed="rId7" cstate="print"/>
          <a:srcRect/>
          <a:stretch>
            <a:fillRect/>
          </a:stretch>
        </p:blipFill>
        <p:spPr bwMode="auto">
          <a:xfrm>
            <a:off x="6000760" y="3286124"/>
            <a:ext cx="2928926" cy="192882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357338" y="500042"/>
            <a:ext cx="7786694" cy="6463308"/>
          </a:xfrm>
          <a:prstGeom prst="rect">
            <a:avLst/>
          </a:prstGeom>
        </p:spPr>
        <p:txBody>
          <a:bodyPr wrap="square">
            <a:spAutoFit/>
          </a:bodyPr>
          <a:lstStyle/>
          <a:p>
            <a:pPr marL="342900" indent="-342900" algn="just">
              <a:buFont typeface="+mj-lt"/>
              <a:buAutoNum type="arabicPeriod"/>
            </a:pPr>
            <a:r>
              <a:rPr lang="es-MX" b="1" i="1" dirty="0" smtClean="0"/>
              <a:t>PERSONALES </a:t>
            </a:r>
            <a:r>
              <a:rPr lang="es-MX" b="1" dirty="0" smtClean="0"/>
              <a:t>(enfermedades, imagen  corporal, alcoholismo, depresión, crisis de fe, etcétera), </a:t>
            </a:r>
          </a:p>
          <a:p>
            <a:pPr marL="342900" indent="-342900" algn="just">
              <a:buFont typeface="+mj-lt"/>
              <a:buAutoNum type="arabicPeriod"/>
            </a:pPr>
            <a:endParaRPr lang="es-MX" b="1" dirty="0" smtClean="0"/>
          </a:p>
          <a:p>
            <a:pPr marL="342900" indent="-342900" algn="just">
              <a:buFont typeface="+mj-lt"/>
              <a:buAutoNum type="arabicPeriod"/>
            </a:pPr>
            <a:r>
              <a:rPr lang="es-MX" b="1" i="1" dirty="0" smtClean="0"/>
              <a:t>PÉRDIDAS  CON SIGNIFICACIÓN AFECTIVA</a:t>
            </a:r>
            <a:r>
              <a:rPr lang="es-MX" b="1" dirty="0" smtClean="0"/>
              <a:t> (muerte de seres queridos, cambios de lugar de residencia, desempleo, peleas con  amigos, etcétera).</a:t>
            </a:r>
          </a:p>
          <a:p>
            <a:pPr marL="342900" indent="-342900" algn="just">
              <a:buFont typeface="+mj-lt"/>
              <a:buAutoNum type="arabicPeriod"/>
            </a:pPr>
            <a:endParaRPr lang="es-MX" b="1" dirty="0" smtClean="0"/>
          </a:p>
          <a:p>
            <a:pPr marL="342900" indent="-342900" algn="just">
              <a:buFont typeface="+mj-lt"/>
              <a:buAutoNum type="arabicPeriod"/>
            </a:pPr>
            <a:r>
              <a:rPr lang="es-MX" b="1" i="1" dirty="0" smtClean="0"/>
              <a:t>FAMILIARES</a:t>
            </a:r>
            <a:r>
              <a:rPr lang="es-MX" b="1" dirty="0" smtClean="0"/>
              <a:t> (separación o divorcio de los  padres, discusiones con hermanos o  tíos, abandono, negligencia, etcétera).</a:t>
            </a:r>
          </a:p>
          <a:p>
            <a:pPr marL="342900" indent="-342900" algn="just">
              <a:buFont typeface="+mj-lt"/>
              <a:buAutoNum type="arabicPeriod"/>
            </a:pPr>
            <a:endParaRPr lang="es-MX" b="1" dirty="0" smtClean="0"/>
          </a:p>
          <a:p>
            <a:pPr marL="342900" indent="-342900" algn="just">
              <a:buFont typeface="+mj-lt"/>
              <a:buAutoNum type="arabicPeriod"/>
            </a:pPr>
            <a:r>
              <a:rPr lang="es-MX" b="1" i="1" dirty="0" smtClean="0"/>
              <a:t>LEGALES/VIOLENCIA </a:t>
            </a:r>
            <a:r>
              <a:rPr lang="es-MX" b="1" dirty="0" smtClean="0"/>
              <a:t>(accidentes, intervención policial, asaltos, robos, abusos, actividades delictivas, entre otros),</a:t>
            </a:r>
          </a:p>
          <a:p>
            <a:pPr marL="342900" indent="-342900" algn="just">
              <a:buFont typeface="+mj-lt"/>
              <a:buAutoNum type="arabicPeriod"/>
            </a:pPr>
            <a:endParaRPr lang="es-MX" b="1" dirty="0" smtClean="0"/>
          </a:p>
          <a:p>
            <a:pPr marL="342900" indent="-342900" algn="just">
              <a:buFont typeface="+mj-lt"/>
              <a:buAutoNum type="arabicPeriod"/>
            </a:pPr>
            <a:r>
              <a:rPr lang="es-MX" b="1" i="1" dirty="0" smtClean="0"/>
              <a:t>SEXUALES</a:t>
            </a:r>
            <a:r>
              <a:rPr lang="es-MX" b="1" dirty="0" smtClean="0"/>
              <a:t> (violaciones, embarazos no deseados, conflicto con la identidad sexual, enfermedades sexuales, etcétera).</a:t>
            </a:r>
          </a:p>
          <a:p>
            <a:pPr marL="342900" indent="-342900" algn="just">
              <a:buFont typeface="+mj-lt"/>
              <a:buAutoNum type="arabicPeriod"/>
            </a:pPr>
            <a:endParaRPr lang="es-MX" b="1" dirty="0" smtClean="0"/>
          </a:p>
          <a:p>
            <a:pPr marL="342900" indent="-342900" algn="just">
              <a:buFont typeface="+mj-lt"/>
              <a:buAutoNum type="arabicPeriod"/>
            </a:pPr>
            <a:r>
              <a:rPr lang="es-MX" b="1" i="1" dirty="0" smtClean="0"/>
              <a:t>EDUCATIVOS</a:t>
            </a:r>
            <a:r>
              <a:rPr lang="es-MX" b="1" dirty="0" smtClean="0"/>
              <a:t> (dificultades de aprendizaje, pérdida de exámenes, confusión vocacional, fracaso escolar, discriminación, entre otros).</a:t>
            </a:r>
          </a:p>
          <a:p>
            <a:pPr marL="342900" indent="-342900" algn="just">
              <a:buFont typeface="+mj-lt"/>
              <a:buAutoNum type="arabicPeriod"/>
            </a:pPr>
            <a:endParaRPr lang="es-MX" b="1" dirty="0" smtClean="0"/>
          </a:p>
          <a:p>
            <a:pPr marL="342900" indent="-342900" algn="just">
              <a:buFont typeface="+mj-lt"/>
              <a:buAutoNum type="arabicPeriod"/>
            </a:pPr>
            <a:r>
              <a:rPr lang="es-MX" b="1" i="1" dirty="0" smtClean="0"/>
              <a:t>PATERNOS/MATERNOS</a:t>
            </a:r>
            <a:r>
              <a:rPr lang="es-MX" b="1" dirty="0" smtClean="0"/>
              <a:t> (vicios de los padres, castigos físicos por parte de los padres, padecimientos de los padres, nueva pareja de los padres, etcétera).</a:t>
            </a:r>
          </a:p>
          <a:p>
            <a:pPr marL="342900" indent="-342900" algn="just">
              <a:buFont typeface="+mj-lt"/>
              <a:buAutoNum type="arabicPeriod"/>
            </a:pPr>
            <a:endParaRPr lang="es-MX" b="1" dirty="0" smtClean="0"/>
          </a:p>
          <a:p>
            <a:pPr marL="342900" indent="-342900" algn="just">
              <a:buFont typeface="+mj-lt"/>
              <a:buAutoNum type="arabicPeriod"/>
            </a:pPr>
            <a:r>
              <a:rPr lang="es-MX" b="1" i="1" dirty="0" smtClean="0"/>
              <a:t>OTROS</a:t>
            </a:r>
            <a:r>
              <a:rPr lang="es-MX" b="1" dirty="0" smtClean="0"/>
              <a:t> (relaciones de romance, de amistad, vínculos con pares, etcétera).</a:t>
            </a:r>
            <a:endParaRPr lang="es-MX" b="1" dirty="0"/>
          </a:p>
        </p:txBody>
      </p:sp>
      <p:sp>
        <p:nvSpPr>
          <p:cNvPr id="5" name="4 Rectángulo"/>
          <p:cNvSpPr/>
          <p:nvPr/>
        </p:nvSpPr>
        <p:spPr>
          <a:xfrm>
            <a:off x="0" y="-24"/>
            <a:ext cx="9144000" cy="523220"/>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pPr algn="ctr"/>
            <a:r>
              <a:rPr lang="es-MX" sz="2800" dirty="0" smtClean="0"/>
              <a:t>TIPOS DE PROBLEMAS:  </a:t>
            </a:r>
            <a:r>
              <a:rPr lang="es-MX" sz="2800" dirty="0" err="1" smtClean="0"/>
              <a:t>Yamith</a:t>
            </a:r>
            <a:r>
              <a:rPr lang="es-MX" sz="2800" dirty="0" smtClean="0"/>
              <a:t> José </a:t>
            </a:r>
            <a:r>
              <a:rPr lang="es-MX" sz="2800" dirty="0" err="1" smtClean="0"/>
              <a:t>Fandiño</a:t>
            </a:r>
            <a:r>
              <a:rPr lang="es-MX" sz="2800" dirty="0" smtClean="0"/>
              <a:t> Parra</a:t>
            </a:r>
            <a:endParaRPr lang="es-MX"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TotalTime>
  <Words>1454</Words>
  <Application>Microsoft Office PowerPoint</Application>
  <PresentationFormat>Presentación en pantalla (4:3)</PresentationFormat>
  <Paragraphs>124</Paragraphs>
  <Slides>22</Slides>
  <Notes>0</Notes>
  <HiddenSlides>0</HiddenSlides>
  <MMClips>0</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Diapositiva 1</vt:lpstr>
      <vt:lpstr>¿qué pasa con los jóvenes hoy? </vt:lpstr>
      <vt:lpstr>  A esta hora exactamente,  hay un niño en la calle...  ¡Hay un niño en la calle!   Es honra de los hombres proteger lo que crece,  cuidar que no haya infancia dispersa por las calles,  evitar que naufrague su corazón de barco,  su increíble aventura de pan y chocolate  poniéndole una estrella en el sitio del hambre.   De otro modo es inútil, de otro modo es absurdo  ensayar en la tierra la alegría y el canto,  porque de nada vale si hay un niño en la calle.   Todo lo tóxico de mi país a mí me entra por la nariz. Lavo  auto, limpio zapato, huelo pega y también huelo paco Robo billeteras pero soy buena gente, soy una sonrisa sin dientes Lluvia sin techo, uña con tierra, soy lo que sobró de la guerra Un estómago vacío, soy un golpe en la rodilla que se cura con el frío El mejor guía turístico del arrabal por tres pesos te paseo por la capital No necesito visa para volar por el redondel porque yo juego con aviones de papel Arroz con piedra, mango con vino y lo que falta me lo imagino.  </vt:lpstr>
      <vt:lpstr>   No debe andar el mundo con el amor descalzo  enarbolando un diario como un ala en la mano  trepándose a los trenes, canjeándonos la risa,  golpeándonos el pecho con un ala cansada.   No debe andar la vida, recién nacida, a precio,  la niñez arriesgada a una estrecha ganancia  porque entonces las manos son inútiles fardos  y el corazón, apenas, una mala palabra.   Cuando cae la noche duermo despierto, un ojo cerrado y el otro abierto Por si los tigres me escupen un balazo mi vida es como un circo pero sin payaso Voy caminando por la zanja haciendo malabares con cinco naranjas  Pidiendo plata a todos los que pueda en una bicicleta en una sola rueda Soy oxígeno para este continente, soy lo que descuidó el presidente No te asustes si tengo mal aliento, si me ves sin camisa con las tetillas al viento Yo soy un elemento más del paisaje los residuos de la calle son mi camuflaje como algo que existe que parece de mentira, algo sin vida pero que respira  </vt:lpstr>
      <vt:lpstr>Diapositiva 5</vt:lpstr>
      <vt:lpstr> ¿Qué les queda a los jóvenes? – M. BENEDETTI </vt:lpstr>
      <vt:lpstr>Diapositiva 7</vt:lpstr>
      <vt:lpstr>Diapositiva 8</vt:lpstr>
      <vt:lpstr>Diapositiva 9</vt:lpstr>
      <vt:lpstr> ¿qué se necesita para empoderar a los jóvenes de hoy?  ¿Cómo fortalecer su capacidad para controlar sus circunstancias y alcanzar sus propios objetivos?  ¿Qué líneas de acción se pueden o deben proponer y desarrollar para favorecer su ejercicio de poder y su toma de decisiones?.</vt:lpstr>
      <vt:lpstr>Diapositiva 11</vt:lpstr>
      <vt:lpstr>Diapositiva 12</vt:lpstr>
      <vt:lpstr> DESARROLLAR LOS PROCESOS DE PENSAMIENTO  </vt:lpstr>
      <vt:lpstr> GARANTIZAR UNA COMPRENSIÓN BÁSICA DEL MUNDO  </vt:lpstr>
      <vt:lpstr>Diapositiva 15</vt:lpstr>
      <vt:lpstr>FORMAR INDIVIDUOS E INSTITUCIONES FLEXIBLES</vt:lpstr>
      <vt:lpstr>FORMACIÓN DE INDIVIDUOS MÁS AUTÓNOMOS.</vt:lpstr>
      <vt:lpstr>FAVORECER EL INTERÉS POR EL CONOCIMIENTO</vt:lpstr>
      <vt:lpstr>FAVORECER LA SOLIDARIDAD Y LA DIFERENCIACIÓN INDIVIDUAL</vt:lpstr>
      <vt:lpstr>DESARROLLAR LA INTELIGENCIA INTRA E INTERPERSONAL</vt:lpstr>
      <vt:lpstr>Diapositiva 21</vt:lpstr>
      <vt:lpstr>Diapositiva 22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Usuario</dc:creator>
  <cp:lastModifiedBy>leopoldoSarmiento Reaq</cp:lastModifiedBy>
  <cp:revision>75</cp:revision>
  <dcterms:created xsi:type="dcterms:W3CDTF">2012-08-26T22:47:09Z</dcterms:created>
  <dcterms:modified xsi:type="dcterms:W3CDTF">2012-08-27T15:21:01Z</dcterms:modified>
</cp:coreProperties>
</file>