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colors2.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9"/>
  </p:notesMasterIdLst>
  <p:sldIdLst>
    <p:sldId id="256" r:id="rId2"/>
    <p:sldId id="257" r:id="rId3"/>
    <p:sldId id="258" r:id="rId4"/>
    <p:sldId id="259" r:id="rId5"/>
    <p:sldId id="260" r:id="rId6"/>
    <p:sldId id="261" r:id="rId7"/>
    <p:sldId id="263"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showPr>
  <p:clrMru>
    <a:srgbClr val="E0D2D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8" d="100"/>
          <a:sy n="38" d="100"/>
        </p:scale>
        <p:origin x="-88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064"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F66276-8D1D-401E-B1D4-83C7023CB75B}" type="doc">
      <dgm:prSet loTypeId="urn:microsoft.com/office/officeart/2005/8/layout/vList5" loCatId="list" qsTypeId="urn:microsoft.com/office/officeart/2005/8/quickstyle/simple1" qsCatId="simple" csTypeId="urn:microsoft.com/office/officeart/2005/8/colors/colorful5" csCatId="colorful" phldr="1"/>
      <dgm:spPr/>
      <dgm:t>
        <a:bodyPr/>
        <a:lstStyle/>
        <a:p>
          <a:endParaRPr lang="es-MX"/>
        </a:p>
      </dgm:t>
    </dgm:pt>
    <dgm:pt modelId="{C713347F-B9A2-44B0-98F9-15ADABE77BB3}">
      <dgm:prSet phldrT="[Texto]" custT="1"/>
      <dgm:spPr/>
      <dgm:t>
        <a:bodyPr/>
        <a:lstStyle/>
        <a:p>
          <a:r>
            <a:rPr lang="es-MX" sz="2000" dirty="0" smtClean="0">
              <a:latin typeface="Arial" pitchFamily="34" charset="0"/>
              <a:cs typeface="Arial" pitchFamily="34" charset="0"/>
            </a:rPr>
            <a:t>ARTÍCULO 4º.</a:t>
          </a:r>
          <a:endParaRPr lang="es-MX" sz="2000" dirty="0">
            <a:latin typeface="Arial" pitchFamily="34" charset="0"/>
            <a:cs typeface="Arial" pitchFamily="34" charset="0"/>
          </a:endParaRPr>
        </a:p>
      </dgm:t>
    </dgm:pt>
    <dgm:pt modelId="{3D5CB24C-CC27-4D0B-88D9-D9B4BAC306CE}" type="parTrans" cxnId="{3C25F9D8-C567-4142-B47B-5D6F95E524B1}">
      <dgm:prSet/>
      <dgm:spPr/>
      <dgm:t>
        <a:bodyPr/>
        <a:lstStyle/>
        <a:p>
          <a:endParaRPr lang="es-MX"/>
        </a:p>
      </dgm:t>
    </dgm:pt>
    <dgm:pt modelId="{566F17EB-5790-4AFF-A665-205511165C31}" type="sibTrans" cxnId="{3C25F9D8-C567-4142-B47B-5D6F95E524B1}">
      <dgm:prSet/>
      <dgm:spPr/>
      <dgm:t>
        <a:bodyPr/>
        <a:lstStyle/>
        <a:p>
          <a:endParaRPr lang="es-MX"/>
        </a:p>
      </dgm:t>
    </dgm:pt>
    <dgm:pt modelId="{35CBA823-1BE1-401B-A7E5-AF57F8AE091E}">
      <dgm:prSet phldrT="[Texto]" custT="1"/>
      <dgm:spPr/>
      <dgm:t>
        <a:bodyPr/>
        <a:lstStyle/>
        <a:p>
          <a:pPr algn="just"/>
          <a:r>
            <a:rPr lang="es-MX" sz="1800" b="1" dirty="0" smtClean="0">
              <a:latin typeface="Arial" pitchFamily="34" charset="0"/>
              <a:cs typeface="Arial" pitchFamily="34" charset="0"/>
            </a:rPr>
            <a:t>Las competencias y sus principales atributos que han de definir el Perfil del Docente del SNB, son las que se establecen a continuación:</a:t>
          </a:r>
          <a:endParaRPr lang="es-MX" sz="1800" b="1" dirty="0">
            <a:latin typeface="Arial" pitchFamily="34" charset="0"/>
            <a:cs typeface="Arial" pitchFamily="34" charset="0"/>
          </a:endParaRPr>
        </a:p>
      </dgm:t>
    </dgm:pt>
    <dgm:pt modelId="{C768838A-B541-4657-85E2-56B472679AF6}" type="parTrans" cxnId="{565DA372-9E74-4D24-A0F7-4590D4F435A3}">
      <dgm:prSet/>
      <dgm:spPr/>
      <dgm:t>
        <a:bodyPr/>
        <a:lstStyle/>
        <a:p>
          <a:endParaRPr lang="es-MX"/>
        </a:p>
      </dgm:t>
    </dgm:pt>
    <dgm:pt modelId="{8BA4B86A-3F4E-4008-B1B8-D0FD3E68CEAE}" type="sibTrans" cxnId="{565DA372-9E74-4D24-A0F7-4590D4F435A3}">
      <dgm:prSet/>
      <dgm:spPr/>
      <dgm:t>
        <a:bodyPr/>
        <a:lstStyle/>
        <a:p>
          <a:endParaRPr lang="es-MX"/>
        </a:p>
      </dgm:t>
    </dgm:pt>
    <dgm:pt modelId="{1086894E-5CBA-43A8-B9F8-0EDBE50E7440}">
      <dgm:prSet phldrT="[Texto]" custT="1"/>
      <dgm:spPr/>
      <dgm:t>
        <a:bodyPr/>
        <a:lstStyle/>
        <a:p>
          <a:r>
            <a:rPr lang="es-MX" sz="2400" dirty="0" smtClean="0">
              <a:latin typeface="Arial" pitchFamily="34" charset="0"/>
              <a:cs typeface="Arial" pitchFamily="34" charset="0"/>
            </a:rPr>
            <a:t>COMPETENCIA</a:t>
          </a:r>
          <a:r>
            <a:rPr lang="es-MX" sz="1800" dirty="0" smtClean="0">
              <a:latin typeface="Arial" pitchFamily="34" charset="0"/>
              <a:cs typeface="Arial" pitchFamily="34" charset="0"/>
            </a:rPr>
            <a:t> </a:t>
          </a:r>
          <a:endParaRPr lang="es-MX" sz="1800" dirty="0">
            <a:latin typeface="Arial" pitchFamily="34" charset="0"/>
            <a:cs typeface="Arial" pitchFamily="34" charset="0"/>
          </a:endParaRPr>
        </a:p>
      </dgm:t>
    </dgm:pt>
    <dgm:pt modelId="{60C52652-CED9-4E2C-A276-8DBD8B79E9DE}" type="parTrans" cxnId="{11CDA775-62DB-4C2B-9DCA-47FBC565F6CA}">
      <dgm:prSet/>
      <dgm:spPr/>
      <dgm:t>
        <a:bodyPr/>
        <a:lstStyle/>
        <a:p>
          <a:endParaRPr lang="es-MX"/>
        </a:p>
      </dgm:t>
    </dgm:pt>
    <dgm:pt modelId="{ACB1239B-3AAF-4A51-A8B9-63FCBFEE9A55}" type="sibTrans" cxnId="{11CDA775-62DB-4C2B-9DCA-47FBC565F6CA}">
      <dgm:prSet/>
      <dgm:spPr/>
      <dgm:t>
        <a:bodyPr/>
        <a:lstStyle/>
        <a:p>
          <a:endParaRPr lang="es-MX"/>
        </a:p>
      </dgm:t>
    </dgm:pt>
    <dgm:pt modelId="{6D8FE298-9199-451F-8F60-7F237AB01CCC}">
      <dgm:prSet phldrT="[Texto]" custT="1"/>
      <dgm:spPr/>
      <dgm:t>
        <a:bodyPr/>
        <a:lstStyle/>
        <a:p>
          <a:pPr algn="just"/>
          <a:r>
            <a:rPr lang="es-MX" sz="2000" b="1" dirty="0" smtClean="0">
              <a:latin typeface="Arial" pitchFamily="34" charset="0"/>
              <a:cs typeface="Arial" pitchFamily="34" charset="0"/>
            </a:rPr>
            <a:t>“8.  Participa en los proyectos de mejora continua de su escuela y apoya la gestión institucional.</a:t>
          </a:r>
          <a:endParaRPr lang="es-MX" sz="2000" b="1" dirty="0">
            <a:latin typeface="Arial" pitchFamily="34" charset="0"/>
            <a:cs typeface="Arial" pitchFamily="34" charset="0"/>
          </a:endParaRPr>
        </a:p>
      </dgm:t>
    </dgm:pt>
    <dgm:pt modelId="{EB0949BA-B7BC-4B7E-919A-31ABEEF8D7BE}" type="parTrans" cxnId="{E1976432-AEF1-4101-B263-37245803A97F}">
      <dgm:prSet/>
      <dgm:spPr/>
      <dgm:t>
        <a:bodyPr/>
        <a:lstStyle/>
        <a:p>
          <a:endParaRPr lang="es-MX"/>
        </a:p>
      </dgm:t>
    </dgm:pt>
    <dgm:pt modelId="{E6651B6D-0377-4847-8009-4AFFA717D27D}" type="sibTrans" cxnId="{E1976432-AEF1-4101-B263-37245803A97F}">
      <dgm:prSet/>
      <dgm:spPr/>
      <dgm:t>
        <a:bodyPr/>
        <a:lstStyle/>
        <a:p>
          <a:endParaRPr lang="es-MX"/>
        </a:p>
      </dgm:t>
    </dgm:pt>
    <dgm:pt modelId="{C54E2C55-8396-437E-B3EC-61966111AB99}">
      <dgm:prSet phldrT="[Texto]" custT="1"/>
      <dgm:spPr/>
      <dgm:t>
        <a:bodyPr/>
        <a:lstStyle/>
        <a:p>
          <a:r>
            <a:rPr lang="es-MX" sz="2800" dirty="0" smtClean="0"/>
            <a:t>ATRIBUTOS </a:t>
          </a:r>
          <a:endParaRPr lang="es-MX" sz="2800" dirty="0"/>
        </a:p>
      </dgm:t>
    </dgm:pt>
    <dgm:pt modelId="{A1A09B79-1387-4AB9-BAA3-755667BC35BE}" type="parTrans" cxnId="{4DB4FFC9-8B41-4DEB-9CED-2FBBB62C9602}">
      <dgm:prSet/>
      <dgm:spPr/>
      <dgm:t>
        <a:bodyPr/>
        <a:lstStyle/>
        <a:p>
          <a:endParaRPr lang="es-MX"/>
        </a:p>
      </dgm:t>
    </dgm:pt>
    <dgm:pt modelId="{38A82727-EF55-4350-A15B-39A6EA1E62E3}" type="sibTrans" cxnId="{4DB4FFC9-8B41-4DEB-9CED-2FBBB62C9602}">
      <dgm:prSet/>
      <dgm:spPr/>
      <dgm:t>
        <a:bodyPr/>
        <a:lstStyle/>
        <a:p>
          <a:endParaRPr lang="es-MX"/>
        </a:p>
      </dgm:t>
    </dgm:pt>
    <dgm:pt modelId="{C4463A65-96A7-460B-8AF1-2E658A1ED45E}">
      <dgm:prSet phldrT="[Texto]" custT="1"/>
      <dgm:spPr/>
      <dgm:t>
        <a:bodyPr/>
        <a:lstStyle/>
        <a:p>
          <a:pPr algn="just"/>
          <a:endParaRPr lang="es-MX" sz="1100" b="1" dirty="0">
            <a:latin typeface="Arial" pitchFamily="34" charset="0"/>
            <a:cs typeface="Arial" pitchFamily="34" charset="0"/>
          </a:endParaRPr>
        </a:p>
      </dgm:t>
    </dgm:pt>
    <dgm:pt modelId="{2C91F72E-B572-4F31-B3C6-5D3A15CA1353}" type="parTrans" cxnId="{880B47A2-E743-4A5C-8C43-DF962FD1FD35}">
      <dgm:prSet/>
      <dgm:spPr/>
      <dgm:t>
        <a:bodyPr/>
        <a:lstStyle/>
        <a:p>
          <a:endParaRPr lang="es-MX"/>
        </a:p>
      </dgm:t>
    </dgm:pt>
    <dgm:pt modelId="{A1D72CF9-FC06-45C4-BFAF-941A343B76E8}" type="sibTrans" cxnId="{880B47A2-E743-4A5C-8C43-DF962FD1FD35}">
      <dgm:prSet/>
      <dgm:spPr/>
      <dgm:t>
        <a:bodyPr/>
        <a:lstStyle/>
        <a:p>
          <a:endParaRPr lang="es-MX"/>
        </a:p>
      </dgm:t>
    </dgm:pt>
    <dgm:pt modelId="{2F6F9073-5F3C-44A8-B815-A02188592231}">
      <dgm:prSet/>
      <dgm:spPr/>
      <dgm:t>
        <a:bodyPr/>
        <a:lstStyle/>
        <a:p>
          <a:pPr algn="l"/>
          <a:endParaRPr lang="es-MX" sz="3600" dirty="0"/>
        </a:p>
      </dgm:t>
    </dgm:pt>
    <dgm:pt modelId="{9AA8D99A-9749-44B3-A7BA-26B3E78CD002}" type="parTrans" cxnId="{58938DD7-01CF-4114-9BE3-4A400A342F17}">
      <dgm:prSet/>
      <dgm:spPr/>
      <dgm:t>
        <a:bodyPr/>
        <a:lstStyle/>
        <a:p>
          <a:endParaRPr lang="es-MX"/>
        </a:p>
      </dgm:t>
    </dgm:pt>
    <dgm:pt modelId="{34466E2A-2472-4C97-8951-E802E8DFA8FD}" type="sibTrans" cxnId="{58938DD7-01CF-4114-9BE3-4A400A342F17}">
      <dgm:prSet/>
      <dgm:spPr/>
      <dgm:t>
        <a:bodyPr/>
        <a:lstStyle/>
        <a:p>
          <a:endParaRPr lang="es-MX"/>
        </a:p>
      </dgm:t>
    </dgm:pt>
    <dgm:pt modelId="{4B1D2588-867D-4E27-804F-3AA899B2D33A}">
      <dgm:prSet phldrT="[Texto]" custT="1"/>
      <dgm:spPr/>
      <dgm:t>
        <a:bodyPr/>
        <a:lstStyle/>
        <a:p>
          <a:pPr algn="l"/>
          <a:endParaRPr lang="es-MX" sz="2000" dirty="0">
            <a:latin typeface="Arial" pitchFamily="34" charset="0"/>
            <a:cs typeface="Arial" pitchFamily="34" charset="0"/>
          </a:endParaRPr>
        </a:p>
      </dgm:t>
    </dgm:pt>
    <dgm:pt modelId="{13B020D2-72CF-4CAD-8295-F6EBFBE99B3C}" type="parTrans" cxnId="{1247A74E-CE02-4FAA-93CD-8053FBD3FFF8}">
      <dgm:prSet/>
      <dgm:spPr/>
    </dgm:pt>
    <dgm:pt modelId="{B7DF4168-4CF0-4867-B503-14A72D722902}" type="sibTrans" cxnId="{1247A74E-CE02-4FAA-93CD-8053FBD3FFF8}">
      <dgm:prSet/>
      <dgm:spPr/>
    </dgm:pt>
    <dgm:pt modelId="{814C4E1D-85CD-4F02-836C-5F92A17E6341}">
      <dgm:prSet custT="1"/>
      <dgm:spPr/>
      <dgm:t>
        <a:bodyPr/>
        <a:lstStyle/>
        <a:p>
          <a:pPr algn="just"/>
          <a:endParaRPr lang="es-MX" sz="1100" b="1" dirty="0">
            <a:latin typeface="Arial" pitchFamily="34" charset="0"/>
            <a:cs typeface="Arial" pitchFamily="34" charset="0"/>
          </a:endParaRPr>
        </a:p>
      </dgm:t>
    </dgm:pt>
    <dgm:pt modelId="{037DDFCF-CF13-4593-9D47-BE902B04940A}" type="parTrans" cxnId="{A7A16575-D24C-4007-962B-DF8C343D5D39}">
      <dgm:prSet/>
      <dgm:spPr/>
      <dgm:t>
        <a:bodyPr/>
        <a:lstStyle/>
        <a:p>
          <a:endParaRPr lang="es-MX"/>
        </a:p>
      </dgm:t>
    </dgm:pt>
    <dgm:pt modelId="{CB73B449-198A-4439-A020-48DE5007C839}" type="sibTrans" cxnId="{A7A16575-D24C-4007-962B-DF8C343D5D39}">
      <dgm:prSet/>
      <dgm:spPr/>
      <dgm:t>
        <a:bodyPr/>
        <a:lstStyle/>
        <a:p>
          <a:endParaRPr lang="es-MX"/>
        </a:p>
      </dgm:t>
    </dgm:pt>
    <dgm:pt modelId="{5A6D9424-B54C-44AA-A36D-097D9059EE27}">
      <dgm:prSet custT="1"/>
      <dgm:spPr/>
      <dgm:t>
        <a:bodyPr/>
        <a:lstStyle/>
        <a:p>
          <a:pPr algn="just"/>
          <a:r>
            <a:rPr lang="es-MX" sz="1100" b="1" dirty="0" smtClean="0">
              <a:latin typeface="Arial" pitchFamily="34" charset="0"/>
              <a:cs typeface="Arial" pitchFamily="34" charset="0"/>
            </a:rPr>
            <a:t>• Detecta y contribuye a la solución de los problemas de la escuela mediante el esfuerzo común con otros docentes, directivos y miembros de la comunidad”</a:t>
          </a:r>
          <a:endParaRPr lang="es-MX" sz="1100" b="1" dirty="0">
            <a:latin typeface="Arial" pitchFamily="34" charset="0"/>
            <a:cs typeface="Arial" pitchFamily="34" charset="0"/>
          </a:endParaRPr>
        </a:p>
      </dgm:t>
    </dgm:pt>
    <dgm:pt modelId="{25CEC716-84C6-4FD5-A509-D6AE406DBFA8}" type="parTrans" cxnId="{AD5DD1FC-E1D3-4043-853B-A94B2509593C}">
      <dgm:prSet/>
      <dgm:spPr/>
      <dgm:t>
        <a:bodyPr/>
        <a:lstStyle/>
        <a:p>
          <a:endParaRPr lang="es-MX"/>
        </a:p>
      </dgm:t>
    </dgm:pt>
    <dgm:pt modelId="{FE9FF080-6387-4F2D-996D-F9696CF279EB}" type="sibTrans" cxnId="{AD5DD1FC-E1D3-4043-853B-A94B2509593C}">
      <dgm:prSet/>
      <dgm:spPr/>
      <dgm:t>
        <a:bodyPr/>
        <a:lstStyle/>
        <a:p>
          <a:endParaRPr lang="es-MX"/>
        </a:p>
      </dgm:t>
    </dgm:pt>
    <dgm:pt modelId="{0369B389-CF8A-4F29-9B13-82A1508F33F5}">
      <dgm:prSet/>
      <dgm:spPr/>
      <dgm:t>
        <a:bodyPr/>
        <a:lstStyle/>
        <a:p>
          <a:pPr algn="l"/>
          <a:endParaRPr lang="es-MX" sz="1000" dirty="0"/>
        </a:p>
      </dgm:t>
    </dgm:pt>
    <dgm:pt modelId="{F25B8743-6096-4357-A14D-37E5B84D0365}" type="parTrans" cxnId="{5881135F-5EB0-4CD1-ACFC-78CA8359CF46}">
      <dgm:prSet/>
      <dgm:spPr/>
      <dgm:t>
        <a:bodyPr/>
        <a:lstStyle/>
        <a:p>
          <a:endParaRPr lang="es-MX"/>
        </a:p>
      </dgm:t>
    </dgm:pt>
    <dgm:pt modelId="{C33AE555-6982-4B3F-A86C-E463643614C7}" type="sibTrans" cxnId="{5881135F-5EB0-4CD1-ACFC-78CA8359CF46}">
      <dgm:prSet/>
      <dgm:spPr/>
      <dgm:t>
        <a:bodyPr/>
        <a:lstStyle/>
        <a:p>
          <a:endParaRPr lang="es-MX"/>
        </a:p>
      </dgm:t>
    </dgm:pt>
    <dgm:pt modelId="{7AC1E91D-3932-4C24-8BC5-957E403CBF4C}">
      <dgm:prSet phldrT="[Texto]" custT="1"/>
      <dgm:spPr/>
      <dgm:t>
        <a:bodyPr/>
        <a:lstStyle/>
        <a:p>
          <a:pPr algn="just"/>
          <a:r>
            <a:rPr lang="es-MX" sz="1100" b="1" dirty="0" smtClean="0">
              <a:latin typeface="Arial" pitchFamily="34" charset="0"/>
              <a:cs typeface="Arial" pitchFamily="34" charset="0"/>
            </a:rPr>
            <a:t> Colabora en la construcción de un proyecto de formación integral dirigido a los estudiantes en forma colegiada con otros docentes y los directivos de la escuela, así como con el personal de apoyo técnico pedagógico.</a:t>
          </a:r>
          <a:endParaRPr lang="es-MX" sz="1100" b="1" dirty="0">
            <a:latin typeface="Arial" pitchFamily="34" charset="0"/>
            <a:cs typeface="Arial" pitchFamily="34" charset="0"/>
          </a:endParaRPr>
        </a:p>
      </dgm:t>
    </dgm:pt>
    <dgm:pt modelId="{85C8434B-DD4D-404E-A70C-DF0375365F34}" type="parTrans" cxnId="{2B411BFD-B121-47E8-8C43-B43139716937}">
      <dgm:prSet/>
      <dgm:spPr/>
    </dgm:pt>
    <dgm:pt modelId="{5980C59A-6F27-4D9F-8E5B-FA7B1CF10414}" type="sibTrans" cxnId="{2B411BFD-B121-47E8-8C43-B43139716937}">
      <dgm:prSet/>
      <dgm:spPr/>
    </dgm:pt>
    <dgm:pt modelId="{F6C433A3-8621-43DB-8EBF-7B0DB0BC73AF}" type="pres">
      <dgm:prSet presAssocID="{9AF66276-8D1D-401E-B1D4-83C7023CB75B}" presName="Name0" presStyleCnt="0">
        <dgm:presLayoutVars>
          <dgm:dir/>
          <dgm:animLvl val="lvl"/>
          <dgm:resizeHandles val="exact"/>
        </dgm:presLayoutVars>
      </dgm:prSet>
      <dgm:spPr/>
      <dgm:t>
        <a:bodyPr/>
        <a:lstStyle/>
        <a:p>
          <a:endParaRPr lang="es-MX"/>
        </a:p>
      </dgm:t>
    </dgm:pt>
    <dgm:pt modelId="{CE656DC4-BA7C-443D-AB52-7B56B7FAA44E}" type="pres">
      <dgm:prSet presAssocID="{C713347F-B9A2-44B0-98F9-15ADABE77BB3}" presName="linNode" presStyleCnt="0"/>
      <dgm:spPr/>
    </dgm:pt>
    <dgm:pt modelId="{661BFE75-AB9A-4813-9338-F09BFEAF378A}" type="pres">
      <dgm:prSet presAssocID="{C713347F-B9A2-44B0-98F9-15ADABE77BB3}" presName="parentText" presStyleLbl="node1" presStyleIdx="0" presStyleCnt="3">
        <dgm:presLayoutVars>
          <dgm:chMax val="1"/>
          <dgm:bulletEnabled val="1"/>
        </dgm:presLayoutVars>
      </dgm:prSet>
      <dgm:spPr/>
      <dgm:t>
        <a:bodyPr/>
        <a:lstStyle/>
        <a:p>
          <a:endParaRPr lang="es-MX"/>
        </a:p>
      </dgm:t>
    </dgm:pt>
    <dgm:pt modelId="{FE8AFFB1-A404-442D-811A-8960D33FAFED}" type="pres">
      <dgm:prSet presAssocID="{C713347F-B9A2-44B0-98F9-15ADABE77BB3}" presName="descendantText" presStyleLbl="alignAccFollowNode1" presStyleIdx="0" presStyleCnt="3">
        <dgm:presLayoutVars>
          <dgm:bulletEnabled val="1"/>
        </dgm:presLayoutVars>
      </dgm:prSet>
      <dgm:spPr/>
      <dgm:t>
        <a:bodyPr/>
        <a:lstStyle/>
        <a:p>
          <a:endParaRPr lang="es-MX"/>
        </a:p>
      </dgm:t>
    </dgm:pt>
    <dgm:pt modelId="{59D48763-9C1D-4787-9CC4-2CA7FCC8296B}" type="pres">
      <dgm:prSet presAssocID="{566F17EB-5790-4AFF-A665-205511165C31}" presName="sp" presStyleCnt="0"/>
      <dgm:spPr/>
    </dgm:pt>
    <dgm:pt modelId="{4CC4DC11-EE4A-4B39-91D0-975A39012753}" type="pres">
      <dgm:prSet presAssocID="{1086894E-5CBA-43A8-B9F8-0EDBE50E7440}" presName="linNode" presStyleCnt="0"/>
      <dgm:spPr/>
    </dgm:pt>
    <dgm:pt modelId="{7FD337DD-A48F-4724-B5AC-77BE494E64A7}" type="pres">
      <dgm:prSet presAssocID="{1086894E-5CBA-43A8-B9F8-0EDBE50E7440}" presName="parentText" presStyleLbl="node1" presStyleIdx="1" presStyleCnt="3">
        <dgm:presLayoutVars>
          <dgm:chMax val="1"/>
          <dgm:bulletEnabled val="1"/>
        </dgm:presLayoutVars>
      </dgm:prSet>
      <dgm:spPr/>
      <dgm:t>
        <a:bodyPr/>
        <a:lstStyle/>
        <a:p>
          <a:endParaRPr lang="es-MX"/>
        </a:p>
      </dgm:t>
    </dgm:pt>
    <dgm:pt modelId="{7161857B-1627-4A25-86F7-CABC5D69D526}" type="pres">
      <dgm:prSet presAssocID="{1086894E-5CBA-43A8-B9F8-0EDBE50E7440}" presName="descendantText" presStyleLbl="alignAccFollowNode1" presStyleIdx="1" presStyleCnt="3" custLinFactNeighborX="-2430">
        <dgm:presLayoutVars>
          <dgm:bulletEnabled val="1"/>
        </dgm:presLayoutVars>
      </dgm:prSet>
      <dgm:spPr/>
      <dgm:t>
        <a:bodyPr/>
        <a:lstStyle/>
        <a:p>
          <a:endParaRPr lang="es-MX"/>
        </a:p>
      </dgm:t>
    </dgm:pt>
    <dgm:pt modelId="{D9F2F80E-7960-4BC2-A770-5391BAA8830E}" type="pres">
      <dgm:prSet presAssocID="{ACB1239B-3AAF-4A51-A8B9-63FCBFEE9A55}" presName="sp" presStyleCnt="0"/>
      <dgm:spPr/>
    </dgm:pt>
    <dgm:pt modelId="{DDBB5F71-8923-4DF7-BB1A-CA1236BDACAC}" type="pres">
      <dgm:prSet presAssocID="{C54E2C55-8396-437E-B3EC-61966111AB99}" presName="linNode" presStyleCnt="0"/>
      <dgm:spPr/>
    </dgm:pt>
    <dgm:pt modelId="{1D0E4112-EB4F-4F79-A72A-C2484EF1910B}" type="pres">
      <dgm:prSet presAssocID="{C54E2C55-8396-437E-B3EC-61966111AB99}" presName="parentText" presStyleLbl="node1" presStyleIdx="2" presStyleCnt="3">
        <dgm:presLayoutVars>
          <dgm:chMax val="1"/>
          <dgm:bulletEnabled val="1"/>
        </dgm:presLayoutVars>
      </dgm:prSet>
      <dgm:spPr/>
      <dgm:t>
        <a:bodyPr/>
        <a:lstStyle/>
        <a:p>
          <a:endParaRPr lang="es-MX"/>
        </a:p>
      </dgm:t>
    </dgm:pt>
    <dgm:pt modelId="{3490855D-6135-4E04-B8A7-8F467C55B500}" type="pres">
      <dgm:prSet presAssocID="{C54E2C55-8396-437E-B3EC-61966111AB99}" presName="descendantText" presStyleLbl="alignAccFollowNode1" presStyleIdx="2" presStyleCnt="3">
        <dgm:presLayoutVars>
          <dgm:bulletEnabled val="1"/>
        </dgm:presLayoutVars>
      </dgm:prSet>
      <dgm:spPr/>
      <dgm:t>
        <a:bodyPr/>
        <a:lstStyle/>
        <a:p>
          <a:endParaRPr lang="es-MX"/>
        </a:p>
      </dgm:t>
    </dgm:pt>
  </dgm:ptLst>
  <dgm:cxnLst>
    <dgm:cxn modelId="{2B411BFD-B121-47E8-8C43-B43139716937}" srcId="{C54E2C55-8396-437E-B3EC-61966111AB99}" destId="{7AC1E91D-3932-4C24-8BC5-957E403CBF4C}" srcOrd="1" destOrd="0" parTransId="{85C8434B-DD4D-404E-A70C-DF0375365F34}" sibTransId="{5980C59A-6F27-4D9F-8E5B-FA7B1CF10414}"/>
    <dgm:cxn modelId="{6E6B4A2E-F8ED-4A67-B015-D226EB3A292A}" type="presOf" srcId="{2F6F9073-5F3C-44A8-B815-A02188592231}" destId="{7161857B-1627-4A25-86F7-CABC5D69D526}" srcOrd="0" destOrd="2" presId="urn:microsoft.com/office/officeart/2005/8/layout/vList5"/>
    <dgm:cxn modelId="{C8980623-B920-4825-AB9F-78CCF7627062}" type="presOf" srcId="{0369B389-CF8A-4F29-9B13-82A1508F33F5}" destId="{3490855D-6135-4E04-B8A7-8F467C55B500}" srcOrd="0" destOrd="4" presId="urn:microsoft.com/office/officeart/2005/8/layout/vList5"/>
    <dgm:cxn modelId="{880B47A2-E743-4A5C-8C43-DF962FD1FD35}" srcId="{C54E2C55-8396-437E-B3EC-61966111AB99}" destId="{C4463A65-96A7-460B-8AF1-2E658A1ED45E}" srcOrd="0" destOrd="0" parTransId="{2C91F72E-B572-4F31-B3C6-5D3A15CA1353}" sibTransId="{A1D72CF9-FC06-45C4-BFAF-941A343B76E8}"/>
    <dgm:cxn modelId="{4DB4FFC9-8B41-4DEB-9CED-2FBBB62C9602}" srcId="{9AF66276-8D1D-401E-B1D4-83C7023CB75B}" destId="{C54E2C55-8396-437E-B3EC-61966111AB99}" srcOrd="2" destOrd="0" parTransId="{A1A09B79-1387-4AB9-BAA3-755667BC35BE}" sibTransId="{38A82727-EF55-4350-A15B-39A6EA1E62E3}"/>
    <dgm:cxn modelId="{11CDA775-62DB-4C2B-9DCA-47FBC565F6CA}" srcId="{9AF66276-8D1D-401E-B1D4-83C7023CB75B}" destId="{1086894E-5CBA-43A8-B9F8-0EDBE50E7440}" srcOrd="1" destOrd="0" parTransId="{60C52652-CED9-4E2C-A276-8DBD8B79E9DE}" sibTransId="{ACB1239B-3AAF-4A51-A8B9-63FCBFEE9A55}"/>
    <dgm:cxn modelId="{A1F10DDF-9378-4A0A-9511-973615E18605}" type="presOf" srcId="{7AC1E91D-3932-4C24-8BC5-957E403CBF4C}" destId="{3490855D-6135-4E04-B8A7-8F467C55B500}" srcOrd="0" destOrd="1" presId="urn:microsoft.com/office/officeart/2005/8/layout/vList5"/>
    <dgm:cxn modelId="{A7A16575-D24C-4007-962B-DF8C343D5D39}" srcId="{C54E2C55-8396-437E-B3EC-61966111AB99}" destId="{814C4E1D-85CD-4F02-836C-5F92A17E6341}" srcOrd="2" destOrd="0" parTransId="{037DDFCF-CF13-4593-9D47-BE902B04940A}" sibTransId="{CB73B449-198A-4439-A020-48DE5007C839}"/>
    <dgm:cxn modelId="{AA71DB02-383A-4938-8495-F33895E97379}" type="presOf" srcId="{6D8FE298-9199-451F-8F60-7F237AB01CCC}" destId="{7161857B-1627-4A25-86F7-CABC5D69D526}" srcOrd="0" destOrd="1" presId="urn:microsoft.com/office/officeart/2005/8/layout/vList5"/>
    <dgm:cxn modelId="{A7CED005-FD3C-434B-AF22-112EB04A8CE4}" type="presOf" srcId="{C54E2C55-8396-437E-B3EC-61966111AB99}" destId="{1D0E4112-EB4F-4F79-A72A-C2484EF1910B}" srcOrd="0" destOrd="0" presId="urn:microsoft.com/office/officeart/2005/8/layout/vList5"/>
    <dgm:cxn modelId="{AD5DD1FC-E1D3-4043-853B-A94B2509593C}" srcId="{C54E2C55-8396-437E-B3EC-61966111AB99}" destId="{5A6D9424-B54C-44AA-A36D-097D9059EE27}" srcOrd="3" destOrd="0" parTransId="{25CEC716-84C6-4FD5-A509-D6AE406DBFA8}" sibTransId="{FE9FF080-6387-4F2D-996D-F9696CF279EB}"/>
    <dgm:cxn modelId="{58938DD7-01CF-4114-9BE3-4A400A342F17}" srcId="{1086894E-5CBA-43A8-B9F8-0EDBE50E7440}" destId="{2F6F9073-5F3C-44A8-B815-A02188592231}" srcOrd="2" destOrd="0" parTransId="{9AA8D99A-9749-44B3-A7BA-26B3E78CD002}" sibTransId="{34466E2A-2472-4C97-8951-E802E8DFA8FD}"/>
    <dgm:cxn modelId="{2CFCF6C2-8B59-4502-ACF9-1BF7CFB72483}" type="presOf" srcId="{C713347F-B9A2-44B0-98F9-15ADABE77BB3}" destId="{661BFE75-AB9A-4813-9338-F09BFEAF378A}" srcOrd="0" destOrd="0" presId="urn:microsoft.com/office/officeart/2005/8/layout/vList5"/>
    <dgm:cxn modelId="{81031EE7-E072-485C-AFD5-AF06C10A8ADE}" type="presOf" srcId="{9AF66276-8D1D-401E-B1D4-83C7023CB75B}" destId="{F6C433A3-8621-43DB-8EBF-7B0DB0BC73AF}" srcOrd="0" destOrd="0" presId="urn:microsoft.com/office/officeart/2005/8/layout/vList5"/>
    <dgm:cxn modelId="{083E8388-BCCC-456D-B441-F63982096094}" type="presOf" srcId="{814C4E1D-85CD-4F02-836C-5F92A17E6341}" destId="{3490855D-6135-4E04-B8A7-8F467C55B500}" srcOrd="0" destOrd="2" presId="urn:microsoft.com/office/officeart/2005/8/layout/vList5"/>
    <dgm:cxn modelId="{3C25F9D8-C567-4142-B47B-5D6F95E524B1}" srcId="{9AF66276-8D1D-401E-B1D4-83C7023CB75B}" destId="{C713347F-B9A2-44B0-98F9-15ADABE77BB3}" srcOrd="0" destOrd="0" parTransId="{3D5CB24C-CC27-4D0B-88D9-D9B4BAC306CE}" sibTransId="{566F17EB-5790-4AFF-A665-205511165C31}"/>
    <dgm:cxn modelId="{E1976432-AEF1-4101-B263-37245803A97F}" srcId="{1086894E-5CBA-43A8-B9F8-0EDBE50E7440}" destId="{6D8FE298-9199-451F-8F60-7F237AB01CCC}" srcOrd="1" destOrd="0" parTransId="{EB0949BA-B7BC-4B7E-919A-31ABEEF8D7BE}" sibTransId="{E6651B6D-0377-4847-8009-4AFFA717D27D}"/>
    <dgm:cxn modelId="{BBB67603-3249-417C-8C0D-3FDD86E63BA4}" type="presOf" srcId="{5A6D9424-B54C-44AA-A36D-097D9059EE27}" destId="{3490855D-6135-4E04-B8A7-8F467C55B500}" srcOrd="0" destOrd="3" presId="urn:microsoft.com/office/officeart/2005/8/layout/vList5"/>
    <dgm:cxn modelId="{86C67433-FA65-41F9-B260-5943D9CFE2A9}" type="presOf" srcId="{1086894E-5CBA-43A8-B9F8-0EDBE50E7440}" destId="{7FD337DD-A48F-4724-B5AC-77BE494E64A7}" srcOrd="0" destOrd="0" presId="urn:microsoft.com/office/officeart/2005/8/layout/vList5"/>
    <dgm:cxn modelId="{1247A74E-CE02-4FAA-93CD-8053FBD3FFF8}" srcId="{1086894E-5CBA-43A8-B9F8-0EDBE50E7440}" destId="{4B1D2588-867D-4E27-804F-3AA899B2D33A}" srcOrd="0" destOrd="0" parTransId="{13B020D2-72CF-4CAD-8295-F6EBFBE99B3C}" sibTransId="{B7DF4168-4CF0-4867-B503-14A72D722902}"/>
    <dgm:cxn modelId="{BEF84E9D-796D-4BF5-A881-FA86424BD40C}" type="presOf" srcId="{35CBA823-1BE1-401B-A7E5-AF57F8AE091E}" destId="{FE8AFFB1-A404-442D-811A-8960D33FAFED}" srcOrd="0" destOrd="0" presId="urn:microsoft.com/office/officeart/2005/8/layout/vList5"/>
    <dgm:cxn modelId="{0F6EB2B1-657B-46DA-A2C7-2DFD8EC4C851}" type="presOf" srcId="{4B1D2588-867D-4E27-804F-3AA899B2D33A}" destId="{7161857B-1627-4A25-86F7-CABC5D69D526}" srcOrd="0" destOrd="0" presId="urn:microsoft.com/office/officeart/2005/8/layout/vList5"/>
    <dgm:cxn modelId="{565DA372-9E74-4D24-A0F7-4590D4F435A3}" srcId="{C713347F-B9A2-44B0-98F9-15ADABE77BB3}" destId="{35CBA823-1BE1-401B-A7E5-AF57F8AE091E}" srcOrd="0" destOrd="0" parTransId="{C768838A-B541-4657-85E2-56B472679AF6}" sibTransId="{8BA4B86A-3F4E-4008-B1B8-D0FD3E68CEAE}"/>
    <dgm:cxn modelId="{5881135F-5EB0-4CD1-ACFC-78CA8359CF46}" srcId="{C54E2C55-8396-437E-B3EC-61966111AB99}" destId="{0369B389-CF8A-4F29-9B13-82A1508F33F5}" srcOrd="4" destOrd="0" parTransId="{F25B8743-6096-4357-A14D-37E5B84D0365}" sibTransId="{C33AE555-6982-4B3F-A86C-E463643614C7}"/>
    <dgm:cxn modelId="{7F46FCFF-3232-45F3-9152-5785B488733F}" type="presOf" srcId="{C4463A65-96A7-460B-8AF1-2E658A1ED45E}" destId="{3490855D-6135-4E04-B8A7-8F467C55B500}" srcOrd="0" destOrd="0" presId="urn:microsoft.com/office/officeart/2005/8/layout/vList5"/>
    <dgm:cxn modelId="{F8521029-3EBB-4C07-A72B-1D3166373845}" type="presParOf" srcId="{F6C433A3-8621-43DB-8EBF-7B0DB0BC73AF}" destId="{CE656DC4-BA7C-443D-AB52-7B56B7FAA44E}" srcOrd="0" destOrd="0" presId="urn:microsoft.com/office/officeart/2005/8/layout/vList5"/>
    <dgm:cxn modelId="{C78863D4-3D3C-48C5-9E8A-EA7C96FF72EC}" type="presParOf" srcId="{CE656DC4-BA7C-443D-AB52-7B56B7FAA44E}" destId="{661BFE75-AB9A-4813-9338-F09BFEAF378A}" srcOrd="0" destOrd="0" presId="urn:microsoft.com/office/officeart/2005/8/layout/vList5"/>
    <dgm:cxn modelId="{070F792B-707D-49CC-85B6-FFAC10817E24}" type="presParOf" srcId="{CE656DC4-BA7C-443D-AB52-7B56B7FAA44E}" destId="{FE8AFFB1-A404-442D-811A-8960D33FAFED}" srcOrd="1" destOrd="0" presId="urn:microsoft.com/office/officeart/2005/8/layout/vList5"/>
    <dgm:cxn modelId="{80C8B457-EF3D-4B44-8D13-734D458A0FA4}" type="presParOf" srcId="{F6C433A3-8621-43DB-8EBF-7B0DB0BC73AF}" destId="{59D48763-9C1D-4787-9CC4-2CA7FCC8296B}" srcOrd="1" destOrd="0" presId="urn:microsoft.com/office/officeart/2005/8/layout/vList5"/>
    <dgm:cxn modelId="{F809A981-FE93-41D6-AF90-DA39690E006D}" type="presParOf" srcId="{F6C433A3-8621-43DB-8EBF-7B0DB0BC73AF}" destId="{4CC4DC11-EE4A-4B39-91D0-975A39012753}" srcOrd="2" destOrd="0" presId="urn:microsoft.com/office/officeart/2005/8/layout/vList5"/>
    <dgm:cxn modelId="{D63DDD7F-A740-4004-9EBA-9CF21A8A56FF}" type="presParOf" srcId="{4CC4DC11-EE4A-4B39-91D0-975A39012753}" destId="{7FD337DD-A48F-4724-B5AC-77BE494E64A7}" srcOrd="0" destOrd="0" presId="urn:microsoft.com/office/officeart/2005/8/layout/vList5"/>
    <dgm:cxn modelId="{F582F645-6D38-45E0-9D8F-E4589258FA2C}" type="presParOf" srcId="{4CC4DC11-EE4A-4B39-91D0-975A39012753}" destId="{7161857B-1627-4A25-86F7-CABC5D69D526}" srcOrd="1" destOrd="0" presId="urn:microsoft.com/office/officeart/2005/8/layout/vList5"/>
    <dgm:cxn modelId="{32B8DF6F-5FE6-495B-B021-8F17C010148A}" type="presParOf" srcId="{F6C433A3-8621-43DB-8EBF-7B0DB0BC73AF}" destId="{D9F2F80E-7960-4BC2-A770-5391BAA8830E}" srcOrd="3" destOrd="0" presId="urn:microsoft.com/office/officeart/2005/8/layout/vList5"/>
    <dgm:cxn modelId="{CC3EF8F0-073F-40AA-802E-06AD5AFE522B}" type="presParOf" srcId="{F6C433A3-8621-43DB-8EBF-7B0DB0BC73AF}" destId="{DDBB5F71-8923-4DF7-BB1A-CA1236BDACAC}" srcOrd="4" destOrd="0" presId="urn:microsoft.com/office/officeart/2005/8/layout/vList5"/>
    <dgm:cxn modelId="{A4B351D8-02A0-41DF-8CBA-26262A18624B}" type="presParOf" srcId="{DDBB5F71-8923-4DF7-BB1A-CA1236BDACAC}" destId="{1D0E4112-EB4F-4F79-A72A-C2484EF1910B}" srcOrd="0" destOrd="0" presId="urn:microsoft.com/office/officeart/2005/8/layout/vList5"/>
    <dgm:cxn modelId="{0121D814-DAD7-4B9A-97B6-E2632E884A1D}" type="presParOf" srcId="{DDBB5F71-8923-4DF7-BB1A-CA1236BDACAC}" destId="{3490855D-6135-4E04-B8A7-8F467C55B500}"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841069-7608-4766-AC98-5296F82C9BD9}"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lang="es-MX"/>
        </a:p>
      </dgm:t>
    </dgm:pt>
    <dgm:pt modelId="{0FAAAD78-216B-406C-A52A-0C563F86C520}">
      <dgm:prSet/>
      <dgm:spPr/>
      <dgm:t>
        <a:bodyPr/>
        <a:lstStyle/>
        <a:p>
          <a:pPr rtl="0"/>
          <a:r>
            <a:rPr lang="es-MX" b="1" dirty="0" smtClean="0"/>
            <a:t>En el </a:t>
          </a:r>
          <a:r>
            <a:rPr lang="es-MX" b="1" dirty="0" err="1" smtClean="0"/>
            <a:t>SiNaTA</a:t>
          </a:r>
          <a:r>
            <a:rPr lang="es-MX" b="1" dirty="0" smtClean="0"/>
            <a:t>, la tutoría académica es una acción inherente a la práctica docente,</a:t>
          </a:r>
          <a:r>
            <a:rPr lang="es-MX" dirty="0" smtClean="0"/>
            <a:t> </a:t>
          </a:r>
          <a:r>
            <a:rPr lang="es-MX" b="1" dirty="0" smtClean="0"/>
            <a:t>que se realiza a través de un conjunto sistematizado de acciones educativas centradas en el estudiante. Es decir, el profesor realiza la acción tutorial mediante una serie de acciones para facilitar los aprendizajes y ser mediador entre el ambiente y el alumno, lo anterior lo ratifica Rodríguez Moreno (1995:55) que refiere: “Es el maestro quien, a través de un apropiado clima de optimismo, confianza y cooperación, debe conseguir una adecuada integración de la labor orientadora en la práctica diaria de la enseñanza”. La labor docente, dice Paulo Freire (2004:39), exige una reflexión crítica sobre la práctica, es decir, encierra el movimiento dinámico, dialéctico entre el hacer y el pensar sobre el hacer. </a:t>
          </a:r>
          <a:endParaRPr lang="es-MX" dirty="0"/>
        </a:p>
      </dgm:t>
    </dgm:pt>
    <dgm:pt modelId="{B01EBB60-F5E5-4C14-AA9B-2FB5953B43B0}" type="parTrans" cxnId="{32A91687-7A9E-4D1A-BE1F-6DD28AC6C938}">
      <dgm:prSet/>
      <dgm:spPr/>
      <dgm:t>
        <a:bodyPr/>
        <a:lstStyle/>
        <a:p>
          <a:endParaRPr lang="es-MX"/>
        </a:p>
      </dgm:t>
    </dgm:pt>
    <dgm:pt modelId="{32A0CD04-A1F4-4E36-B870-142999499C50}" type="sibTrans" cxnId="{32A91687-7A9E-4D1A-BE1F-6DD28AC6C938}">
      <dgm:prSet/>
      <dgm:spPr/>
      <dgm:t>
        <a:bodyPr/>
        <a:lstStyle/>
        <a:p>
          <a:endParaRPr lang="es-MX"/>
        </a:p>
      </dgm:t>
    </dgm:pt>
    <dgm:pt modelId="{A4DBD5C5-F705-4CD4-BE8C-90AA23F0A8AF}">
      <dgm:prSet custT="1"/>
      <dgm:spPr/>
      <dgm:t>
        <a:bodyPr/>
        <a:lstStyle/>
        <a:p>
          <a:pPr rtl="0"/>
          <a:r>
            <a:rPr lang="es-MX" sz="1600" b="1" dirty="0" smtClean="0"/>
            <a:t>La labor docente, dice Paulo Freire (2004:39), exige una reflexión crítica sobre la práctica, es decir, encierra el movimiento dinámico, dialéctico entre el hacer y el pensar sobre el hacer. </a:t>
          </a:r>
        </a:p>
        <a:p>
          <a:pPr rtl="0"/>
          <a:endParaRPr lang="es-MX" sz="1600" dirty="0">
            <a:latin typeface="Arial" pitchFamily="34" charset="0"/>
            <a:cs typeface="Arial" pitchFamily="34" charset="0"/>
          </a:endParaRPr>
        </a:p>
      </dgm:t>
    </dgm:pt>
    <dgm:pt modelId="{55BA7B00-9E6D-4300-84E6-01B2A4183384}" type="parTrans" cxnId="{038A9CF1-8A80-4FB1-9776-AAD1C3316DA3}">
      <dgm:prSet/>
      <dgm:spPr/>
      <dgm:t>
        <a:bodyPr/>
        <a:lstStyle/>
        <a:p>
          <a:endParaRPr lang="es-MX"/>
        </a:p>
      </dgm:t>
    </dgm:pt>
    <dgm:pt modelId="{863975C9-31A2-4CEE-B541-279CD1225598}" type="sibTrans" cxnId="{038A9CF1-8A80-4FB1-9776-AAD1C3316DA3}">
      <dgm:prSet/>
      <dgm:spPr/>
      <dgm:t>
        <a:bodyPr/>
        <a:lstStyle/>
        <a:p>
          <a:endParaRPr lang="es-MX"/>
        </a:p>
      </dgm:t>
    </dgm:pt>
    <dgm:pt modelId="{9C69BC8E-EB4F-4CC1-8925-BE55C2A4D78D}">
      <dgm:prSet custT="1"/>
      <dgm:spPr/>
      <dgm:t>
        <a:bodyPr/>
        <a:lstStyle/>
        <a:p>
          <a:pPr algn="just"/>
          <a:r>
            <a:rPr lang="es-MX" sz="1050" b="1" dirty="0" smtClean="0">
              <a:latin typeface="Arial" pitchFamily="34" charset="0"/>
              <a:cs typeface="Arial" pitchFamily="34" charset="0"/>
            </a:rPr>
            <a:t>En este sentido los docentes han reconstruido y </a:t>
          </a:r>
          <a:r>
            <a:rPr lang="es-MX" sz="1050" b="1" dirty="0" err="1" smtClean="0">
              <a:latin typeface="Arial" pitchFamily="34" charset="0"/>
              <a:cs typeface="Arial" pitchFamily="34" charset="0"/>
            </a:rPr>
            <a:t>resignificado</a:t>
          </a:r>
          <a:r>
            <a:rPr lang="es-MX" sz="1050" b="1" dirty="0" smtClean="0">
              <a:latin typeface="Arial" pitchFamily="34" charset="0"/>
              <a:cs typeface="Arial" pitchFamily="34" charset="0"/>
            </a:rPr>
            <a:t> su práctica docente, asumiendo funciones de guías, facilitadores y acompañantes de los alumnos en su proceso formativo, lo que permite que el estudiante asuma una participación activa, dinámica y propositiva.</a:t>
          </a:r>
          <a:endParaRPr lang="es-MX" sz="1050" b="1" dirty="0">
            <a:latin typeface="Arial" pitchFamily="34" charset="0"/>
            <a:cs typeface="Arial" pitchFamily="34" charset="0"/>
          </a:endParaRPr>
        </a:p>
      </dgm:t>
    </dgm:pt>
    <dgm:pt modelId="{F1EA6AF2-D1B3-486D-AB22-B6FACE4C3D11}" type="parTrans" cxnId="{0E825EE8-DAF9-47AA-A399-117FFB12507A}">
      <dgm:prSet/>
      <dgm:spPr/>
      <dgm:t>
        <a:bodyPr/>
        <a:lstStyle/>
        <a:p>
          <a:endParaRPr lang="es-MX"/>
        </a:p>
      </dgm:t>
    </dgm:pt>
    <dgm:pt modelId="{CFC6257A-CA30-428E-8083-7EC7A5B1F4C6}" type="sibTrans" cxnId="{0E825EE8-DAF9-47AA-A399-117FFB12507A}">
      <dgm:prSet/>
      <dgm:spPr/>
      <dgm:t>
        <a:bodyPr/>
        <a:lstStyle/>
        <a:p>
          <a:endParaRPr lang="es-MX"/>
        </a:p>
      </dgm:t>
    </dgm:pt>
    <dgm:pt modelId="{0DE0954E-BEBD-4F92-9E1D-099928540D27}" type="pres">
      <dgm:prSet presAssocID="{6D841069-7608-4766-AC98-5296F82C9BD9}" presName="linear" presStyleCnt="0">
        <dgm:presLayoutVars>
          <dgm:animLvl val="lvl"/>
          <dgm:resizeHandles val="exact"/>
        </dgm:presLayoutVars>
      </dgm:prSet>
      <dgm:spPr/>
      <dgm:t>
        <a:bodyPr/>
        <a:lstStyle/>
        <a:p>
          <a:endParaRPr lang="es-MX"/>
        </a:p>
      </dgm:t>
    </dgm:pt>
    <dgm:pt modelId="{DA54C214-1118-4786-92B4-D0BD789619E6}" type="pres">
      <dgm:prSet presAssocID="{0FAAAD78-216B-406C-A52A-0C563F86C520}" presName="parentText" presStyleLbl="node1" presStyleIdx="0" presStyleCnt="3">
        <dgm:presLayoutVars>
          <dgm:chMax val="0"/>
          <dgm:bulletEnabled val="1"/>
        </dgm:presLayoutVars>
      </dgm:prSet>
      <dgm:spPr/>
      <dgm:t>
        <a:bodyPr/>
        <a:lstStyle/>
        <a:p>
          <a:endParaRPr lang="es-MX"/>
        </a:p>
      </dgm:t>
    </dgm:pt>
    <dgm:pt modelId="{CA8E6DFB-0921-4848-BA2C-85A6F59AC604}" type="pres">
      <dgm:prSet presAssocID="{32A0CD04-A1F4-4E36-B870-142999499C50}" presName="spacer" presStyleCnt="0"/>
      <dgm:spPr/>
    </dgm:pt>
    <dgm:pt modelId="{757A3551-3264-4DE2-8078-6B2030DDA67F}" type="pres">
      <dgm:prSet presAssocID="{A4DBD5C5-F705-4CD4-BE8C-90AA23F0A8AF}" presName="parentText" presStyleLbl="node1" presStyleIdx="1" presStyleCnt="3">
        <dgm:presLayoutVars>
          <dgm:chMax val="0"/>
          <dgm:bulletEnabled val="1"/>
        </dgm:presLayoutVars>
      </dgm:prSet>
      <dgm:spPr/>
      <dgm:t>
        <a:bodyPr/>
        <a:lstStyle/>
        <a:p>
          <a:endParaRPr lang="es-MX"/>
        </a:p>
      </dgm:t>
    </dgm:pt>
    <dgm:pt modelId="{3BC3513D-0112-4778-BD25-4CCE52FD9BBB}" type="pres">
      <dgm:prSet presAssocID="{863975C9-31A2-4CEE-B541-279CD1225598}" presName="spacer" presStyleCnt="0"/>
      <dgm:spPr/>
    </dgm:pt>
    <dgm:pt modelId="{E3A157F2-BAE4-4DFB-9509-34EA528D8BF1}" type="pres">
      <dgm:prSet presAssocID="{9C69BC8E-EB4F-4CC1-8925-BE55C2A4D78D}" presName="parentText" presStyleLbl="node1" presStyleIdx="2" presStyleCnt="3">
        <dgm:presLayoutVars>
          <dgm:chMax val="0"/>
          <dgm:bulletEnabled val="1"/>
        </dgm:presLayoutVars>
      </dgm:prSet>
      <dgm:spPr/>
      <dgm:t>
        <a:bodyPr/>
        <a:lstStyle/>
        <a:p>
          <a:endParaRPr lang="es-MX"/>
        </a:p>
      </dgm:t>
    </dgm:pt>
  </dgm:ptLst>
  <dgm:cxnLst>
    <dgm:cxn modelId="{5B4AE382-B420-4F0E-92D4-4E8D04CE3D00}" type="presOf" srcId="{6D841069-7608-4766-AC98-5296F82C9BD9}" destId="{0DE0954E-BEBD-4F92-9E1D-099928540D27}" srcOrd="0" destOrd="0" presId="urn:microsoft.com/office/officeart/2005/8/layout/vList2"/>
    <dgm:cxn modelId="{7E1AC74A-4DC6-4AD3-802A-F070136C5446}" type="presOf" srcId="{0FAAAD78-216B-406C-A52A-0C563F86C520}" destId="{DA54C214-1118-4786-92B4-D0BD789619E6}" srcOrd="0" destOrd="0" presId="urn:microsoft.com/office/officeart/2005/8/layout/vList2"/>
    <dgm:cxn modelId="{038A9CF1-8A80-4FB1-9776-AAD1C3316DA3}" srcId="{6D841069-7608-4766-AC98-5296F82C9BD9}" destId="{A4DBD5C5-F705-4CD4-BE8C-90AA23F0A8AF}" srcOrd="1" destOrd="0" parTransId="{55BA7B00-9E6D-4300-84E6-01B2A4183384}" sibTransId="{863975C9-31A2-4CEE-B541-279CD1225598}"/>
    <dgm:cxn modelId="{30ED11A3-C44F-49A3-90D9-015C13825519}" type="presOf" srcId="{9C69BC8E-EB4F-4CC1-8925-BE55C2A4D78D}" destId="{E3A157F2-BAE4-4DFB-9509-34EA528D8BF1}" srcOrd="0" destOrd="0" presId="urn:microsoft.com/office/officeart/2005/8/layout/vList2"/>
    <dgm:cxn modelId="{20DA5D7D-9A76-40E3-A9DA-0208B8A98264}" type="presOf" srcId="{A4DBD5C5-F705-4CD4-BE8C-90AA23F0A8AF}" destId="{757A3551-3264-4DE2-8078-6B2030DDA67F}" srcOrd="0" destOrd="0" presId="urn:microsoft.com/office/officeart/2005/8/layout/vList2"/>
    <dgm:cxn modelId="{32A91687-7A9E-4D1A-BE1F-6DD28AC6C938}" srcId="{6D841069-7608-4766-AC98-5296F82C9BD9}" destId="{0FAAAD78-216B-406C-A52A-0C563F86C520}" srcOrd="0" destOrd="0" parTransId="{B01EBB60-F5E5-4C14-AA9B-2FB5953B43B0}" sibTransId="{32A0CD04-A1F4-4E36-B870-142999499C50}"/>
    <dgm:cxn modelId="{0E825EE8-DAF9-47AA-A399-117FFB12507A}" srcId="{6D841069-7608-4766-AC98-5296F82C9BD9}" destId="{9C69BC8E-EB4F-4CC1-8925-BE55C2A4D78D}" srcOrd="2" destOrd="0" parTransId="{F1EA6AF2-D1B3-486D-AB22-B6FACE4C3D11}" sibTransId="{CFC6257A-CA30-428E-8083-7EC7A5B1F4C6}"/>
    <dgm:cxn modelId="{FCD67E46-225E-469D-BF4C-EE118792A268}" type="presParOf" srcId="{0DE0954E-BEBD-4F92-9E1D-099928540D27}" destId="{DA54C214-1118-4786-92B4-D0BD789619E6}" srcOrd="0" destOrd="0" presId="urn:microsoft.com/office/officeart/2005/8/layout/vList2"/>
    <dgm:cxn modelId="{FC270BE7-C776-4DAA-8F78-32D5E8A076FA}" type="presParOf" srcId="{0DE0954E-BEBD-4F92-9E1D-099928540D27}" destId="{CA8E6DFB-0921-4848-BA2C-85A6F59AC604}" srcOrd="1" destOrd="0" presId="urn:microsoft.com/office/officeart/2005/8/layout/vList2"/>
    <dgm:cxn modelId="{3B009393-B781-4C4C-A152-403F33E6C122}" type="presParOf" srcId="{0DE0954E-BEBD-4F92-9E1D-099928540D27}" destId="{757A3551-3264-4DE2-8078-6B2030DDA67F}" srcOrd="2" destOrd="0" presId="urn:microsoft.com/office/officeart/2005/8/layout/vList2"/>
    <dgm:cxn modelId="{468C3C72-6D14-4973-BFD8-91B425A36A37}" type="presParOf" srcId="{0DE0954E-BEBD-4F92-9E1D-099928540D27}" destId="{3BC3513D-0112-4778-BD25-4CCE52FD9BBB}" srcOrd="3" destOrd="0" presId="urn:microsoft.com/office/officeart/2005/8/layout/vList2"/>
    <dgm:cxn modelId="{956C96FC-D92B-48AC-B5D4-C53BE6F6C9D7}" type="presParOf" srcId="{0DE0954E-BEBD-4F92-9E1D-099928540D27}" destId="{E3A157F2-BAE4-4DFB-9509-34EA528D8BF1}"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E8AFFB1-A404-442D-811A-8960D33FAFED}">
      <dsp:nvSpPr>
        <dsp:cNvPr id="0" name=""/>
        <dsp:cNvSpPr/>
      </dsp:nvSpPr>
      <dsp:spPr>
        <a:xfrm rot="5400000">
          <a:off x="5012703" y="-1901980"/>
          <a:ext cx="1166849" cy="5266944"/>
        </a:xfrm>
        <a:prstGeom prst="round2Same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90000"/>
            </a:lnSpc>
            <a:spcBef>
              <a:spcPct val="0"/>
            </a:spcBef>
            <a:spcAft>
              <a:spcPct val="15000"/>
            </a:spcAft>
            <a:buChar char="••"/>
          </a:pPr>
          <a:r>
            <a:rPr lang="es-MX" sz="1800" b="1" kern="1200" dirty="0" smtClean="0">
              <a:latin typeface="Arial" pitchFamily="34" charset="0"/>
              <a:cs typeface="Arial" pitchFamily="34" charset="0"/>
            </a:rPr>
            <a:t>Las competencias y sus principales atributos que han de definir el Perfil del Docente del SNB, son las que se establecen a continuación:</a:t>
          </a:r>
          <a:endParaRPr lang="es-MX" sz="1800" b="1" kern="1200" dirty="0">
            <a:latin typeface="Arial" pitchFamily="34" charset="0"/>
            <a:cs typeface="Arial" pitchFamily="34" charset="0"/>
          </a:endParaRPr>
        </a:p>
      </dsp:txBody>
      <dsp:txXfrm rot="5400000">
        <a:off x="5012703" y="-1901980"/>
        <a:ext cx="1166849" cy="5266944"/>
      </dsp:txXfrm>
    </dsp:sp>
    <dsp:sp modelId="{661BFE75-AB9A-4813-9338-F09BFEAF378A}">
      <dsp:nvSpPr>
        <dsp:cNvPr id="0" name=""/>
        <dsp:cNvSpPr/>
      </dsp:nvSpPr>
      <dsp:spPr>
        <a:xfrm>
          <a:off x="0" y="2209"/>
          <a:ext cx="2962656" cy="1458562"/>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es-MX" sz="2000" kern="1200" dirty="0" smtClean="0">
              <a:latin typeface="Arial" pitchFamily="34" charset="0"/>
              <a:cs typeface="Arial" pitchFamily="34" charset="0"/>
            </a:rPr>
            <a:t>ARTÍCULO 4º.</a:t>
          </a:r>
          <a:endParaRPr lang="es-MX" sz="2000" kern="1200" dirty="0">
            <a:latin typeface="Arial" pitchFamily="34" charset="0"/>
            <a:cs typeface="Arial" pitchFamily="34" charset="0"/>
          </a:endParaRPr>
        </a:p>
      </dsp:txBody>
      <dsp:txXfrm>
        <a:off x="0" y="2209"/>
        <a:ext cx="2962656" cy="1458562"/>
      </dsp:txXfrm>
    </dsp:sp>
    <dsp:sp modelId="{7161857B-1627-4A25-86F7-CABC5D69D526}">
      <dsp:nvSpPr>
        <dsp:cNvPr id="0" name=""/>
        <dsp:cNvSpPr/>
      </dsp:nvSpPr>
      <dsp:spPr>
        <a:xfrm rot="5400000">
          <a:off x="4940710" y="-370490"/>
          <a:ext cx="1166849" cy="5266944"/>
        </a:xfrm>
        <a:prstGeom prst="round2SameRect">
          <a:avLst/>
        </a:prstGeom>
        <a:solidFill>
          <a:schemeClr val="accent5">
            <a:tint val="40000"/>
            <a:alpha val="90000"/>
            <a:hueOff val="-5370241"/>
            <a:satOff val="24126"/>
            <a:lumOff val="1658"/>
            <a:alphaOff val="0"/>
          </a:schemeClr>
        </a:solidFill>
        <a:ln w="25400" cap="flat" cmpd="sng" algn="ctr">
          <a:solidFill>
            <a:schemeClr val="accent5">
              <a:tint val="40000"/>
              <a:alpha val="90000"/>
              <a:hueOff val="-5370241"/>
              <a:satOff val="24126"/>
              <a:lumOff val="16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endParaRPr lang="es-MX" sz="2000" kern="1200" dirty="0">
            <a:latin typeface="Arial" pitchFamily="34" charset="0"/>
            <a:cs typeface="Arial" pitchFamily="34" charset="0"/>
          </a:endParaRPr>
        </a:p>
        <a:p>
          <a:pPr marL="228600" lvl="1" indent="-228600" algn="just" defTabSz="889000">
            <a:lnSpc>
              <a:spcPct val="90000"/>
            </a:lnSpc>
            <a:spcBef>
              <a:spcPct val="0"/>
            </a:spcBef>
            <a:spcAft>
              <a:spcPct val="15000"/>
            </a:spcAft>
            <a:buChar char="••"/>
          </a:pPr>
          <a:r>
            <a:rPr lang="es-MX" sz="2000" b="1" kern="1200" dirty="0" smtClean="0">
              <a:latin typeface="Arial" pitchFamily="34" charset="0"/>
              <a:cs typeface="Arial" pitchFamily="34" charset="0"/>
            </a:rPr>
            <a:t>“8.  Participa en los proyectos de mejora continua de su escuela y apoya la gestión institucional.</a:t>
          </a:r>
          <a:endParaRPr lang="es-MX" sz="2000" b="1" kern="1200" dirty="0">
            <a:latin typeface="Arial" pitchFamily="34" charset="0"/>
            <a:cs typeface="Arial" pitchFamily="34" charset="0"/>
          </a:endParaRPr>
        </a:p>
        <a:p>
          <a:pPr marL="285750" lvl="1" indent="-285750" algn="l" defTabSz="1600200">
            <a:lnSpc>
              <a:spcPct val="90000"/>
            </a:lnSpc>
            <a:spcBef>
              <a:spcPct val="0"/>
            </a:spcBef>
            <a:spcAft>
              <a:spcPct val="15000"/>
            </a:spcAft>
            <a:buChar char="••"/>
          </a:pPr>
          <a:endParaRPr lang="es-MX" sz="3600" kern="1200" dirty="0"/>
        </a:p>
      </dsp:txBody>
      <dsp:txXfrm rot="5400000">
        <a:off x="4940710" y="-370490"/>
        <a:ext cx="1166849" cy="5266944"/>
      </dsp:txXfrm>
    </dsp:sp>
    <dsp:sp modelId="{7FD337DD-A48F-4724-B5AC-77BE494E64A7}">
      <dsp:nvSpPr>
        <dsp:cNvPr id="0" name=""/>
        <dsp:cNvSpPr/>
      </dsp:nvSpPr>
      <dsp:spPr>
        <a:xfrm>
          <a:off x="0" y="1533700"/>
          <a:ext cx="2962656" cy="1458562"/>
        </a:xfrm>
        <a:prstGeom prst="round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s-MX" sz="2400" kern="1200" dirty="0" smtClean="0">
              <a:latin typeface="Arial" pitchFamily="34" charset="0"/>
              <a:cs typeface="Arial" pitchFamily="34" charset="0"/>
            </a:rPr>
            <a:t>COMPETENCIA</a:t>
          </a:r>
          <a:r>
            <a:rPr lang="es-MX" sz="1800" kern="1200" dirty="0" smtClean="0">
              <a:latin typeface="Arial" pitchFamily="34" charset="0"/>
              <a:cs typeface="Arial" pitchFamily="34" charset="0"/>
            </a:rPr>
            <a:t> </a:t>
          </a:r>
          <a:endParaRPr lang="es-MX" sz="1800" kern="1200" dirty="0">
            <a:latin typeface="Arial" pitchFamily="34" charset="0"/>
            <a:cs typeface="Arial" pitchFamily="34" charset="0"/>
          </a:endParaRPr>
        </a:p>
      </dsp:txBody>
      <dsp:txXfrm>
        <a:off x="0" y="1533700"/>
        <a:ext cx="2962656" cy="1458562"/>
      </dsp:txXfrm>
    </dsp:sp>
    <dsp:sp modelId="{3490855D-6135-4E04-B8A7-8F467C55B500}">
      <dsp:nvSpPr>
        <dsp:cNvPr id="0" name=""/>
        <dsp:cNvSpPr/>
      </dsp:nvSpPr>
      <dsp:spPr>
        <a:xfrm rot="5400000">
          <a:off x="5012703" y="1160999"/>
          <a:ext cx="1166849" cy="5266944"/>
        </a:xfrm>
        <a:prstGeom prst="round2SameRect">
          <a:avLst/>
        </a:prstGeom>
        <a:solidFill>
          <a:schemeClr val="accent5">
            <a:tint val="40000"/>
            <a:alpha val="90000"/>
            <a:hueOff val="-10740482"/>
            <a:satOff val="48253"/>
            <a:lumOff val="3317"/>
            <a:alphaOff val="0"/>
          </a:schemeClr>
        </a:solidFill>
        <a:ln w="25400" cap="flat" cmpd="sng" algn="ctr">
          <a:solidFill>
            <a:schemeClr val="accent5">
              <a:tint val="40000"/>
              <a:alpha val="90000"/>
              <a:hueOff val="-10740482"/>
              <a:satOff val="48253"/>
              <a:lumOff val="33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57150" lvl="1" indent="-57150" algn="just" defTabSz="488950">
            <a:lnSpc>
              <a:spcPct val="90000"/>
            </a:lnSpc>
            <a:spcBef>
              <a:spcPct val="0"/>
            </a:spcBef>
            <a:spcAft>
              <a:spcPct val="15000"/>
            </a:spcAft>
            <a:buChar char="••"/>
          </a:pPr>
          <a:endParaRPr lang="es-MX" sz="1100" b="1" kern="1200" dirty="0">
            <a:latin typeface="Arial" pitchFamily="34" charset="0"/>
            <a:cs typeface="Arial" pitchFamily="34" charset="0"/>
          </a:endParaRPr>
        </a:p>
        <a:p>
          <a:pPr marL="57150" lvl="1" indent="-57150" algn="just" defTabSz="488950">
            <a:lnSpc>
              <a:spcPct val="90000"/>
            </a:lnSpc>
            <a:spcBef>
              <a:spcPct val="0"/>
            </a:spcBef>
            <a:spcAft>
              <a:spcPct val="15000"/>
            </a:spcAft>
            <a:buChar char="••"/>
          </a:pPr>
          <a:r>
            <a:rPr lang="es-MX" sz="1100" b="1" kern="1200" dirty="0" smtClean="0">
              <a:latin typeface="Arial" pitchFamily="34" charset="0"/>
              <a:cs typeface="Arial" pitchFamily="34" charset="0"/>
            </a:rPr>
            <a:t> Colabora en la construcción de un proyecto de formación integral dirigido a los estudiantes en forma colegiada con otros docentes y los directivos de la escuela, así como con el personal de apoyo técnico pedagógico.</a:t>
          </a:r>
          <a:endParaRPr lang="es-MX" sz="1100" b="1" kern="1200" dirty="0">
            <a:latin typeface="Arial" pitchFamily="34" charset="0"/>
            <a:cs typeface="Arial" pitchFamily="34" charset="0"/>
          </a:endParaRPr>
        </a:p>
        <a:p>
          <a:pPr marL="57150" lvl="1" indent="-57150" algn="just" defTabSz="488950">
            <a:lnSpc>
              <a:spcPct val="90000"/>
            </a:lnSpc>
            <a:spcBef>
              <a:spcPct val="0"/>
            </a:spcBef>
            <a:spcAft>
              <a:spcPct val="15000"/>
            </a:spcAft>
            <a:buChar char="••"/>
          </a:pPr>
          <a:endParaRPr lang="es-MX" sz="1100" b="1" kern="1200" dirty="0">
            <a:latin typeface="Arial" pitchFamily="34" charset="0"/>
            <a:cs typeface="Arial" pitchFamily="34" charset="0"/>
          </a:endParaRPr>
        </a:p>
        <a:p>
          <a:pPr marL="57150" lvl="1" indent="-57150" algn="just" defTabSz="488950">
            <a:lnSpc>
              <a:spcPct val="90000"/>
            </a:lnSpc>
            <a:spcBef>
              <a:spcPct val="0"/>
            </a:spcBef>
            <a:spcAft>
              <a:spcPct val="15000"/>
            </a:spcAft>
            <a:buChar char="••"/>
          </a:pPr>
          <a:r>
            <a:rPr lang="es-MX" sz="1100" b="1" kern="1200" dirty="0" smtClean="0">
              <a:latin typeface="Arial" pitchFamily="34" charset="0"/>
              <a:cs typeface="Arial" pitchFamily="34" charset="0"/>
            </a:rPr>
            <a:t>• Detecta y contribuye a la solución de los problemas de la escuela mediante el esfuerzo común con otros docentes, directivos y miembros de la comunidad”</a:t>
          </a:r>
          <a:endParaRPr lang="es-MX" sz="1100" b="1"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endParaRPr lang="es-MX" sz="1000" kern="1200" dirty="0"/>
        </a:p>
      </dsp:txBody>
      <dsp:txXfrm rot="5400000">
        <a:off x="5012703" y="1160999"/>
        <a:ext cx="1166849" cy="5266944"/>
      </dsp:txXfrm>
    </dsp:sp>
    <dsp:sp modelId="{1D0E4112-EB4F-4F79-A72A-C2484EF1910B}">
      <dsp:nvSpPr>
        <dsp:cNvPr id="0" name=""/>
        <dsp:cNvSpPr/>
      </dsp:nvSpPr>
      <dsp:spPr>
        <a:xfrm>
          <a:off x="0" y="3065190"/>
          <a:ext cx="2962656" cy="1458562"/>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s-MX" sz="2800" kern="1200" dirty="0" smtClean="0"/>
            <a:t>ATRIBUTOS </a:t>
          </a:r>
          <a:endParaRPr lang="es-MX" sz="2800" kern="1200" dirty="0"/>
        </a:p>
      </dsp:txBody>
      <dsp:txXfrm>
        <a:off x="0" y="3065190"/>
        <a:ext cx="2962656" cy="1458562"/>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A54C214-1118-4786-92B4-D0BD789619E6}">
      <dsp:nvSpPr>
        <dsp:cNvPr id="0" name=""/>
        <dsp:cNvSpPr/>
      </dsp:nvSpPr>
      <dsp:spPr>
        <a:xfrm>
          <a:off x="0" y="122421"/>
          <a:ext cx="8229600" cy="1404000"/>
        </a:xfrm>
        <a:prstGeom prst="roundRect">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l" defTabSz="533400" rtl="0">
            <a:lnSpc>
              <a:spcPct val="90000"/>
            </a:lnSpc>
            <a:spcBef>
              <a:spcPct val="0"/>
            </a:spcBef>
            <a:spcAft>
              <a:spcPct val="35000"/>
            </a:spcAft>
          </a:pPr>
          <a:r>
            <a:rPr lang="es-MX" sz="1200" b="1" kern="1200" dirty="0" smtClean="0"/>
            <a:t>En el </a:t>
          </a:r>
          <a:r>
            <a:rPr lang="es-MX" sz="1200" b="1" kern="1200" dirty="0" err="1" smtClean="0"/>
            <a:t>SiNaTA</a:t>
          </a:r>
          <a:r>
            <a:rPr lang="es-MX" sz="1200" b="1" kern="1200" dirty="0" smtClean="0"/>
            <a:t>, la tutoría académica es una acción inherente a la práctica docente,</a:t>
          </a:r>
          <a:r>
            <a:rPr lang="es-MX" sz="1200" kern="1200" dirty="0" smtClean="0"/>
            <a:t> </a:t>
          </a:r>
          <a:r>
            <a:rPr lang="es-MX" sz="1200" b="1" kern="1200" dirty="0" smtClean="0"/>
            <a:t>que se realiza a través de un conjunto sistematizado de acciones educativas centradas en el estudiante. Es decir, el profesor realiza la acción tutorial mediante una serie de acciones para facilitar los aprendizajes y ser mediador entre el ambiente y el alumno, lo anterior lo ratifica Rodríguez Moreno (1995:55) que refiere: “Es el maestro quien, a través de un apropiado clima de optimismo, confianza y cooperación, debe conseguir una adecuada integración de la labor orientadora en la práctica diaria de la enseñanza”. La labor docente, dice Paulo Freire (2004:39), exige una reflexión crítica sobre la práctica, es decir, encierra el movimiento dinámico, dialéctico entre el hacer y el pensar sobre el hacer. </a:t>
          </a:r>
          <a:endParaRPr lang="es-MX" sz="1200" kern="1200" dirty="0"/>
        </a:p>
      </dsp:txBody>
      <dsp:txXfrm>
        <a:off x="0" y="122421"/>
        <a:ext cx="8229600" cy="1404000"/>
      </dsp:txXfrm>
    </dsp:sp>
    <dsp:sp modelId="{757A3551-3264-4DE2-8078-6B2030DDA67F}">
      <dsp:nvSpPr>
        <dsp:cNvPr id="0" name=""/>
        <dsp:cNvSpPr/>
      </dsp:nvSpPr>
      <dsp:spPr>
        <a:xfrm>
          <a:off x="0" y="1560981"/>
          <a:ext cx="8229600" cy="1404000"/>
        </a:xfrm>
        <a:prstGeom prst="roundRect">
          <a:avLst/>
        </a:prstGeom>
        <a:gradFill rotWithShape="0">
          <a:gsLst>
            <a:gs pos="0">
              <a:schemeClr val="accent2">
                <a:hueOff val="2340759"/>
                <a:satOff val="-2919"/>
                <a:lumOff val="686"/>
                <a:alphaOff val="0"/>
                <a:tint val="50000"/>
                <a:satMod val="300000"/>
              </a:schemeClr>
            </a:gs>
            <a:gs pos="35000">
              <a:schemeClr val="accent2">
                <a:hueOff val="2340759"/>
                <a:satOff val="-2919"/>
                <a:lumOff val="686"/>
                <a:alphaOff val="0"/>
                <a:tint val="37000"/>
                <a:satMod val="300000"/>
              </a:schemeClr>
            </a:gs>
            <a:gs pos="100000">
              <a:schemeClr val="accent2">
                <a:hueOff val="2340759"/>
                <a:satOff val="-2919"/>
                <a:lumOff val="6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s-MX" sz="1600" b="1" kern="1200" dirty="0" smtClean="0"/>
            <a:t>La labor docente, dice Paulo Freire (2004:39), exige una reflexión crítica sobre la práctica, es decir, encierra el movimiento dinámico, dialéctico entre el hacer y el pensar sobre el hacer. </a:t>
          </a:r>
        </a:p>
        <a:p>
          <a:pPr lvl="0" algn="l" defTabSz="711200" rtl="0">
            <a:lnSpc>
              <a:spcPct val="90000"/>
            </a:lnSpc>
            <a:spcBef>
              <a:spcPct val="0"/>
            </a:spcBef>
            <a:spcAft>
              <a:spcPct val="35000"/>
            </a:spcAft>
          </a:pPr>
          <a:endParaRPr lang="es-MX" sz="1600" kern="1200" dirty="0">
            <a:latin typeface="Arial" pitchFamily="34" charset="0"/>
            <a:cs typeface="Arial" pitchFamily="34" charset="0"/>
          </a:endParaRPr>
        </a:p>
      </dsp:txBody>
      <dsp:txXfrm>
        <a:off x="0" y="1560981"/>
        <a:ext cx="8229600" cy="1404000"/>
      </dsp:txXfrm>
    </dsp:sp>
    <dsp:sp modelId="{E3A157F2-BAE4-4DFB-9509-34EA528D8BF1}">
      <dsp:nvSpPr>
        <dsp:cNvPr id="0" name=""/>
        <dsp:cNvSpPr/>
      </dsp:nvSpPr>
      <dsp:spPr>
        <a:xfrm>
          <a:off x="0" y="2999541"/>
          <a:ext cx="8229600" cy="1404000"/>
        </a:xfrm>
        <a:prstGeom prst="roundRect">
          <a:avLst/>
        </a:prstGeom>
        <a:gradFill rotWithShape="0">
          <a:gsLst>
            <a:gs pos="0">
              <a:schemeClr val="accent2">
                <a:hueOff val="4681519"/>
                <a:satOff val="-5839"/>
                <a:lumOff val="1373"/>
                <a:alphaOff val="0"/>
                <a:tint val="50000"/>
                <a:satMod val="300000"/>
              </a:schemeClr>
            </a:gs>
            <a:gs pos="35000">
              <a:schemeClr val="accent2">
                <a:hueOff val="4681519"/>
                <a:satOff val="-5839"/>
                <a:lumOff val="1373"/>
                <a:alphaOff val="0"/>
                <a:tint val="37000"/>
                <a:satMod val="300000"/>
              </a:schemeClr>
            </a:gs>
            <a:gs pos="100000">
              <a:schemeClr val="accent2">
                <a:hueOff val="4681519"/>
                <a:satOff val="-5839"/>
                <a:lumOff val="137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just" defTabSz="466725">
            <a:lnSpc>
              <a:spcPct val="90000"/>
            </a:lnSpc>
            <a:spcBef>
              <a:spcPct val="0"/>
            </a:spcBef>
            <a:spcAft>
              <a:spcPct val="35000"/>
            </a:spcAft>
          </a:pPr>
          <a:r>
            <a:rPr lang="es-MX" sz="1050" b="1" kern="1200" dirty="0" smtClean="0">
              <a:latin typeface="Arial" pitchFamily="34" charset="0"/>
              <a:cs typeface="Arial" pitchFamily="34" charset="0"/>
            </a:rPr>
            <a:t>En este sentido los docentes han reconstruido y </a:t>
          </a:r>
          <a:r>
            <a:rPr lang="es-MX" sz="1050" b="1" kern="1200" dirty="0" err="1" smtClean="0">
              <a:latin typeface="Arial" pitchFamily="34" charset="0"/>
              <a:cs typeface="Arial" pitchFamily="34" charset="0"/>
            </a:rPr>
            <a:t>resignificado</a:t>
          </a:r>
          <a:r>
            <a:rPr lang="es-MX" sz="1050" b="1" kern="1200" dirty="0" smtClean="0">
              <a:latin typeface="Arial" pitchFamily="34" charset="0"/>
              <a:cs typeface="Arial" pitchFamily="34" charset="0"/>
            </a:rPr>
            <a:t> su práctica docente, asumiendo funciones de guías, facilitadores y acompañantes de los alumnos en su proceso formativo, lo que permite que el estudiante asuma una participación activa, dinámica y propositiva.</a:t>
          </a:r>
          <a:endParaRPr lang="es-MX" sz="1050" b="1" kern="1200" dirty="0">
            <a:latin typeface="Arial" pitchFamily="34" charset="0"/>
            <a:cs typeface="Arial" pitchFamily="34" charset="0"/>
          </a:endParaRPr>
        </a:p>
      </dsp:txBody>
      <dsp:txXfrm>
        <a:off x="0" y="2999541"/>
        <a:ext cx="8229600" cy="1404000"/>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A69B57-4409-4D30-A3D8-08AEBCAB44F5}" type="datetimeFigureOut">
              <a:rPr lang="es-MX" smtClean="0"/>
              <a:pPr/>
              <a:t>28/08/2012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4B4D44-8094-4113-8BCE-50A169F3926D}" type="slidenum">
              <a:rPr lang="es-MX" smtClean="0"/>
              <a:pPr/>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823BD3B-022A-4428-8077-C0E148724F99}" type="datetimeFigureOut">
              <a:rPr lang="es-MX" smtClean="0"/>
              <a:pPr/>
              <a:t>28/08/2012</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2C1A6797-3473-48C6-9F1C-EA8B14C38D58}" type="slidenum">
              <a:rPr lang="es-MX" smtClean="0"/>
              <a:pPr/>
              <a:t>‹Nº›</a:t>
            </a:fld>
            <a:endParaRPr lang="es-MX"/>
          </a:p>
        </p:txBody>
      </p:sp>
    </p:spTree>
  </p:cSld>
  <p:clrMapOvr>
    <a:masterClrMapping/>
  </p:clrMapOvr>
  <p:transition spd="med" advTm="3416">
    <p:cover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3BD3B-022A-4428-8077-C0E148724F99}" type="datetimeFigureOut">
              <a:rPr lang="es-MX" smtClean="0"/>
              <a:pPr/>
              <a:t>28/08/2012</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A6797-3473-48C6-9F1C-EA8B14C38D5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spd="med" advTm="3416">
    <p:cover dir="u"/>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6">
              <a:lumMod val="40000"/>
              <a:lumOff val="60000"/>
            </a:schemeClr>
          </a:solidFill>
        </p:spPr>
        <p:txBody>
          <a:bodyPr>
            <a:normAutofit/>
          </a:bodyPr>
          <a:lstStyle/>
          <a:p>
            <a:r>
              <a:rPr lang="es-MX" sz="3600" b="1" dirty="0"/>
              <a:t>Tutoría académica y la F</a:t>
            </a:r>
            <a:r>
              <a:rPr lang="es-MX" sz="3600" b="1" dirty="0" smtClean="0"/>
              <a:t>unción Docente</a:t>
            </a:r>
            <a:endParaRPr lang="es-MX" sz="3600" dirty="0"/>
          </a:p>
        </p:txBody>
      </p:sp>
      <p:sp>
        <p:nvSpPr>
          <p:cNvPr id="3" name="2 Subtítulo"/>
          <p:cNvSpPr>
            <a:spLocks noGrp="1"/>
          </p:cNvSpPr>
          <p:nvPr>
            <p:ph idx="1"/>
          </p:nvPr>
        </p:nvSpPr>
        <p:spPr/>
        <p:txBody>
          <a:bodyPr>
            <a:normAutofit fontScale="40000" lnSpcReduction="20000"/>
          </a:bodyPr>
          <a:lstStyle/>
          <a:p>
            <a:pPr algn="just"/>
            <a:r>
              <a:rPr lang="es-MX" sz="4900" dirty="0">
                <a:latin typeface="Arial" pitchFamily="34" charset="0"/>
                <a:cs typeface="Arial" pitchFamily="34" charset="0"/>
              </a:rPr>
              <a:t>En el Sistema Nacional de Tutorías Académicas (</a:t>
            </a:r>
            <a:r>
              <a:rPr lang="es-MX" sz="4900" dirty="0" err="1">
                <a:latin typeface="Arial" pitchFamily="34" charset="0"/>
                <a:cs typeface="Arial" pitchFamily="34" charset="0"/>
              </a:rPr>
              <a:t>SINaTA</a:t>
            </a:r>
            <a:r>
              <a:rPr lang="es-MX" sz="4900" dirty="0">
                <a:latin typeface="Arial" pitchFamily="34" charset="0"/>
                <a:cs typeface="Arial" pitchFamily="34" charset="0"/>
              </a:rPr>
              <a:t>), la tutoría académica es entendida como el acompañamiento que se realiza al estudiante, desde que ingresa hasta que concluye sus estudios. Este tipo de acompañamiento supone un apoyo docente en el aspecto académico. La atención personalizada y grupal ejercida por el tutor tiende a favorecer la trayectoria escolar de los estudiantes para entender mejor los problemas que enfrentan y los compromisos de su futura práctica profesional.</a:t>
            </a:r>
          </a:p>
          <a:p>
            <a:pPr algn="just"/>
            <a:r>
              <a:rPr lang="es-MX" sz="4900" dirty="0">
                <a:latin typeface="Arial" pitchFamily="34" charset="0"/>
                <a:cs typeface="Arial" pitchFamily="34" charset="0"/>
              </a:rPr>
              <a:t> </a:t>
            </a:r>
          </a:p>
          <a:p>
            <a:pPr algn="just"/>
            <a:r>
              <a:rPr lang="es-MX" sz="4900" dirty="0">
                <a:latin typeface="Arial" pitchFamily="34" charset="0"/>
                <a:cs typeface="Arial" pitchFamily="34" charset="0"/>
              </a:rPr>
              <a:t>En este sentido, el documento base del </a:t>
            </a:r>
            <a:r>
              <a:rPr lang="es-MX" sz="4900" dirty="0" err="1">
                <a:latin typeface="Arial" pitchFamily="34" charset="0"/>
                <a:cs typeface="Arial" pitchFamily="34" charset="0"/>
              </a:rPr>
              <a:t>SINaTA</a:t>
            </a:r>
            <a:r>
              <a:rPr lang="es-MX" sz="4900" dirty="0">
                <a:latin typeface="Arial" pitchFamily="34" charset="0"/>
                <a:cs typeface="Arial" pitchFamily="34" charset="0"/>
              </a:rPr>
              <a:t> </a:t>
            </a:r>
            <a:r>
              <a:rPr lang="es-MX" sz="4900" b="1" dirty="0">
                <a:latin typeface="Arial" pitchFamily="34" charset="0"/>
                <a:cs typeface="Arial" pitchFamily="34" charset="0"/>
              </a:rPr>
              <a:t>adopta y acepta la tutoría  como “la acción inherente a la función del profesor que se realiza individual y colectivamente con los alumnos de un grupo clase, con el fin de facilitar la integración personal de los procesos de aprendizaje”</a:t>
            </a:r>
            <a:r>
              <a:rPr lang="es-MX" sz="4900" dirty="0">
                <a:latin typeface="Arial" pitchFamily="34" charset="0"/>
                <a:cs typeface="Arial" pitchFamily="34" charset="0"/>
              </a:rPr>
              <a:t> (Lázaro y </a:t>
            </a:r>
            <a:r>
              <a:rPr lang="es-MX" sz="4900" dirty="0" err="1">
                <a:latin typeface="Arial" pitchFamily="34" charset="0"/>
                <a:cs typeface="Arial" pitchFamily="34" charset="0"/>
              </a:rPr>
              <a:t>Asensi</a:t>
            </a:r>
            <a:r>
              <a:rPr lang="es-MX" sz="4900" dirty="0">
                <a:latin typeface="Arial" pitchFamily="34" charset="0"/>
                <a:cs typeface="Arial" pitchFamily="34" charset="0"/>
              </a:rPr>
              <a:t>, 1989:49). </a:t>
            </a:r>
            <a:r>
              <a:rPr lang="es-MX" sz="4900" b="1" dirty="0">
                <a:latin typeface="Arial" pitchFamily="34" charset="0"/>
                <a:cs typeface="Arial" pitchFamily="34" charset="0"/>
              </a:rPr>
              <a:t>La tutoría académica cobra sentido como función inseparable a la labor docente de acuerdo a la competencia que desempeñe.  </a:t>
            </a:r>
            <a:endParaRPr lang="es-MX" sz="4900" dirty="0">
              <a:latin typeface="Arial" pitchFamily="34" charset="0"/>
              <a:cs typeface="Arial" pitchFamily="34" charset="0"/>
            </a:endParaRPr>
          </a:p>
          <a:p>
            <a:endParaRPr lang="es-MX" dirty="0"/>
          </a:p>
        </p:txBody>
      </p:sp>
    </p:spTree>
  </p:cSld>
  <p:clrMapOvr>
    <a:masterClrMapping/>
  </p:clrMapOvr>
  <p:transition spd="med">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solidFill>
            <a:schemeClr val="accent6">
              <a:lumMod val="40000"/>
              <a:lumOff val="60000"/>
            </a:schemeClr>
          </a:solidFill>
        </p:spPr>
        <p:txBody>
          <a:bodyPr>
            <a:normAutofit fontScale="90000"/>
          </a:bodyPr>
          <a:lstStyle/>
          <a:p>
            <a:r>
              <a:rPr lang="es-MX" b="1" dirty="0" smtClean="0"/>
              <a:t>Tutoría académica y la Función Docente</a:t>
            </a:r>
            <a:endParaRPr lang="es-MX" dirty="0"/>
          </a:p>
        </p:txBody>
      </p:sp>
      <p:sp>
        <p:nvSpPr>
          <p:cNvPr id="5" name="4 Marcador de contenido"/>
          <p:cNvSpPr>
            <a:spLocks noGrp="1"/>
          </p:cNvSpPr>
          <p:nvPr>
            <p:ph idx="1"/>
          </p:nvPr>
        </p:nvSpPr>
        <p:spPr/>
        <p:txBody>
          <a:bodyPr>
            <a:normAutofit fontScale="77500" lnSpcReduction="20000"/>
          </a:bodyPr>
          <a:lstStyle/>
          <a:p>
            <a:pPr algn="just"/>
            <a:r>
              <a:rPr lang="es-MX" dirty="0">
                <a:latin typeface="Arial" pitchFamily="34" charset="0"/>
                <a:cs typeface="Arial" pitchFamily="34" charset="0"/>
              </a:rPr>
              <a:t>Desde la pasada Reforma Educativa del año 2004, se ha desarrollado la figura del docente con funciones de tutor, misma que se ha visto fortalecida a partir de la Reforma Integral de la Educación Media Superior (RIEMS). Así  la Tutoría Académica, como interacción docente-estudiante, adquiere cada vez más relevancia como competencia docente, lo cual se encuentra debidamente fundamentado en el artículo 4º, del Acuerdo Secretarial 447, en el que se establecen las competencias y sus principales atributos que han de definir el Perfil del Docente del SNB, específicamente en los atributos primero y segundo, de la competencia 8, que a la letra establecen:</a:t>
            </a:r>
          </a:p>
          <a:p>
            <a:endParaRPr lang="es-MX" sz="2800" dirty="0"/>
          </a:p>
        </p:txBody>
      </p:sp>
    </p:spTree>
  </p:cSld>
  <p:clrMapOvr>
    <a:masterClrMapping/>
  </p:clrMapOvr>
  <p:transition spd="med" advTm="3416">
    <p:cover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ln>
            <a:solidFill>
              <a:schemeClr val="accent6">
                <a:lumMod val="40000"/>
                <a:lumOff val="60000"/>
              </a:schemeClr>
            </a:solidFill>
          </a:ln>
        </p:spPr>
        <p:txBody>
          <a:bodyPr>
            <a:normAutofit/>
          </a:bodyPr>
          <a:lstStyle/>
          <a:p>
            <a:r>
              <a:rPr lang="es-MX" sz="2800" b="1" dirty="0" smtClean="0">
                <a:latin typeface="Arial" pitchFamily="34" charset="0"/>
                <a:cs typeface="Arial" pitchFamily="34" charset="0"/>
              </a:rPr>
              <a:t>COMPETENCIA RELATIVA A LA TUTORÍA ACADÉMICA POR PARTE DE LOS DOCENTES</a:t>
            </a:r>
            <a:endParaRPr lang="es-MX" sz="2800" b="1" dirty="0">
              <a:latin typeface="Arial" pitchFamily="34" charset="0"/>
              <a:cs typeface="Arial" pitchFamily="34" charset="0"/>
            </a:endParaRPr>
          </a:p>
        </p:txBody>
      </p:sp>
      <p:graphicFrame>
        <p:nvGraphicFramePr>
          <p:cNvPr id="6" name="5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3 Título"/>
          <p:cNvSpPr txBox="1">
            <a:spLocks/>
          </p:cNvSpPr>
          <p:nvPr/>
        </p:nvSpPr>
        <p:spPr>
          <a:xfrm>
            <a:off x="467544" y="188640"/>
            <a:ext cx="8371656" cy="1152128"/>
          </a:xfrm>
          <a:prstGeom prst="rect">
            <a:avLst/>
          </a:prstGeom>
          <a:solidFill>
            <a:schemeClr val="accent6">
              <a:lumMod val="40000"/>
              <a:lumOff val="60000"/>
            </a:schemeClr>
          </a:solidFill>
        </p:spPr>
        <p:txBody>
          <a:bodyPr vert="horz" lIns="91440" tIns="45720" rIns="91440" bIns="45720" rtlCol="0" anchor="ctr">
            <a:normAutofit fontScale="9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4400" b="1" i="0" u="none" strike="noStrike" kern="1200" cap="none" spc="0" normalizeH="0" baseline="0" noProof="0" dirty="0" smtClean="0">
                <a:ln>
                  <a:noFill/>
                </a:ln>
                <a:solidFill>
                  <a:schemeClr val="tx1"/>
                </a:solidFill>
                <a:effectLst/>
                <a:uLnTx/>
                <a:uFillTx/>
                <a:latin typeface="+mj-lt"/>
                <a:ea typeface="+mj-ea"/>
                <a:cs typeface="+mj-cs"/>
              </a:rPr>
              <a:t>Tutoría académica y la Función Docente</a:t>
            </a:r>
            <a:endParaRPr kumimoji="0" lang="es-MX" sz="4400" b="0" i="0"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ransition spd="med" advTm="3416">
    <p:cover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Título"/>
          <p:cNvSpPr>
            <a:spLocks noGrp="1"/>
          </p:cNvSpPr>
          <p:nvPr>
            <p:ph type="title"/>
          </p:nvPr>
        </p:nvSpPr>
        <p:spPr>
          <a:solidFill>
            <a:schemeClr val="accent6">
              <a:lumMod val="40000"/>
              <a:lumOff val="60000"/>
            </a:schemeClr>
          </a:solidFill>
        </p:spPr>
        <p:txBody>
          <a:bodyPr>
            <a:normAutofit fontScale="90000"/>
          </a:bodyPr>
          <a:lstStyle/>
          <a:p>
            <a:r>
              <a:rPr lang="es-MX" b="1" dirty="0" smtClean="0"/>
              <a:t>Tutoría académica y la Función Docente</a:t>
            </a:r>
            <a:endParaRPr lang="es-MX" dirty="0"/>
          </a:p>
        </p:txBody>
      </p:sp>
    </p:spTree>
  </p:cSld>
  <p:clrMapOvr>
    <a:masterClrMapping/>
  </p:clrMapOvr>
  <p:transition spd="med" advTm="3416">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a:bodyPr>
          <a:lstStyle/>
          <a:p>
            <a:pPr lvl="0"/>
            <a:r>
              <a:rPr lang="es-MX" b="1" dirty="0"/>
              <a:t>Referencia bibliográfica:</a:t>
            </a:r>
            <a:endParaRPr lang="es-MX" dirty="0"/>
          </a:p>
          <a:p>
            <a:r>
              <a:rPr lang="es-MX" b="1" dirty="0"/>
              <a:t> </a:t>
            </a:r>
            <a:endParaRPr lang="es-MX" dirty="0"/>
          </a:p>
          <a:p>
            <a:pPr lvl="0"/>
            <a:r>
              <a:rPr lang="es-MX" dirty="0"/>
              <a:t>Ley General de Educación </a:t>
            </a:r>
          </a:p>
          <a:p>
            <a:pPr lvl="0"/>
            <a:r>
              <a:rPr lang="es-MX" dirty="0"/>
              <a:t>Documento Base del Sistema Nacional de Tutorías Académicas</a:t>
            </a:r>
          </a:p>
          <a:p>
            <a:pPr lvl="0"/>
            <a:r>
              <a:rPr lang="es-MX" dirty="0"/>
              <a:t>Ley de Educación del Estado de México</a:t>
            </a:r>
          </a:p>
          <a:p>
            <a:pPr lvl="0"/>
            <a:r>
              <a:rPr lang="es-MX" dirty="0"/>
              <a:t>Reglamento del Colegio de Bachilleres del Estado de México</a:t>
            </a:r>
          </a:p>
          <a:p>
            <a:endParaRPr lang="es-MX" dirty="0"/>
          </a:p>
          <a:p>
            <a:endParaRPr lang="es-MX" dirty="0"/>
          </a:p>
        </p:txBody>
      </p:sp>
      <p:sp>
        <p:nvSpPr>
          <p:cNvPr id="6" name="3 Título"/>
          <p:cNvSpPr>
            <a:spLocks noGrp="1"/>
          </p:cNvSpPr>
          <p:nvPr>
            <p:ph type="title"/>
          </p:nvPr>
        </p:nvSpPr>
        <p:spPr>
          <a:solidFill>
            <a:schemeClr val="accent6">
              <a:lumMod val="40000"/>
              <a:lumOff val="60000"/>
            </a:schemeClr>
          </a:solidFill>
        </p:spPr>
        <p:txBody>
          <a:bodyPr>
            <a:normAutofit fontScale="90000"/>
          </a:bodyPr>
          <a:lstStyle/>
          <a:p>
            <a:r>
              <a:rPr lang="es-MX" b="1" dirty="0" smtClean="0"/>
              <a:t>Tutoría académica y la Función Docente</a:t>
            </a:r>
            <a:endParaRPr lang="es-MX" dirty="0"/>
          </a:p>
        </p:txBody>
      </p:sp>
    </p:spTree>
  </p:cSld>
  <p:clrMapOvr>
    <a:masterClrMapping/>
  </p:clrMapOvr>
  <p:transition spd="med" advTm="3416">
    <p:cover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solidFill>
            <a:schemeClr val="accent3">
              <a:lumMod val="20000"/>
              <a:lumOff val="80000"/>
            </a:schemeClr>
          </a:solidFill>
        </p:spPr>
        <p:txBody>
          <a:bodyPr>
            <a:normAutofit fontScale="77500" lnSpcReduction="20000"/>
          </a:bodyPr>
          <a:lstStyle/>
          <a:p>
            <a:r>
              <a:rPr lang="es-MX" b="1" dirty="0" smtClean="0"/>
              <a:t>MARCO NORMATIVO</a:t>
            </a:r>
          </a:p>
          <a:p>
            <a:endParaRPr lang="es-MX" b="1" dirty="0" smtClean="0"/>
          </a:p>
          <a:p>
            <a:pPr lvl="0"/>
            <a:r>
              <a:rPr lang="es-MX" sz="1400" b="1" dirty="0">
                <a:latin typeface="Arial" pitchFamily="34" charset="0"/>
                <a:cs typeface="Arial" pitchFamily="34" charset="0"/>
              </a:rPr>
              <a:t>Constitución Política de los Estados Unidos </a:t>
            </a:r>
            <a:r>
              <a:rPr lang="es-MX" sz="1400" b="1" dirty="0" smtClean="0">
                <a:latin typeface="Arial" pitchFamily="34" charset="0"/>
                <a:cs typeface="Arial" pitchFamily="34" charset="0"/>
              </a:rPr>
              <a:t>Mexicanos. D.O.F</a:t>
            </a:r>
            <a:r>
              <a:rPr lang="es-MX" sz="1400" b="1" dirty="0">
                <a:latin typeface="Arial" pitchFamily="34" charset="0"/>
                <a:cs typeface="Arial" pitchFamily="34" charset="0"/>
              </a:rPr>
              <a:t>. 05-02-1917 y su última reforma publicada en e D.O.F. del 12-02-2007. a. Artículo Tercero Constitucional.</a:t>
            </a:r>
          </a:p>
          <a:p>
            <a:pPr>
              <a:buNone/>
            </a:pPr>
            <a:r>
              <a:rPr lang="es-MX" sz="1400" b="1" dirty="0">
                <a:latin typeface="Arial" pitchFamily="34" charset="0"/>
                <a:cs typeface="Arial" pitchFamily="34" charset="0"/>
              </a:rPr>
              <a:t> </a:t>
            </a:r>
          </a:p>
          <a:p>
            <a:pPr lvl="0"/>
            <a:r>
              <a:rPr lang="es-MX" sz="1400" b="1" dirty="0">
                <a:latin typeface="Arial" pitchFamily="34" charset="0"/>
                <a:cs typeface="Arial" pitchFamily="34" charset="0"/>
              </a:rPr>
              <a:t>Ley Orgánica de la Administración Pública Federal. D.O.F. 29-XII-1976, última reforma  publicada el 01-10-2007.</a:t>
            </a:r>
          </a:p>
          <a:p>
            <a:pPr>
              <a:buNone/>
            </a:pPr>
            <a:r>
              <a:rPr lang="es-MX" sz="1400" b="1" dirty="0">
                <a:latin typeface="Arial" pitchFamily="34" charset="0"/>
                <a:cs typeface="Arial" pitchFamily="34" charset="0"/>
              </a:rPr>
              <a:t> </a:t>
            </a:r>
          </a:p>
          <a:p>
            <a:pPr lvl="0"/>
            <a:r>
              <a:rPr lang="es-MX" sz="1400" b="1" u="sng" dirty="0">
                <a:latin typeface="Arial" pitchFamily="34" charset="0"/>
                <a:cs typeface="Arial" pitchFamily="34" charset="0"/>
              </a:rPr>
              <a:t>Ley Federal de Responsabilidades Administrativas de los Servidores Públicos, </a:t>
            </a:r>
            <a:r>
              <a:rPr lang="es-MX" sz="1400" b="1" u="sng" dirty="0" smtClean="0">
                <a:latin typeface="Arial" pitchFamily="34" charset="0"/>
                <a:cs typeface="Arial" pitchFamily="34" charset="0"/>
              </a:rPr>
              <a:t>D.O.F. del </a:t>
            </a:r>
            <a:r>
              <a:rPr lang="es-MX" sz="1400" b="1" u="sng" dirty="0">
                <a:latin typeface="Arial" pitchFamily="34" charset="0"/>
                <a:cs typeface="Arial" pitchFamily="34" charset="0"/>
              </a:rPr>
              <a:t>13 de marzo de 2002. Reforma del 26-08-2006.</a:t>
            </a:r>
          </a:p>
          <a:p>
            <a:endParaRPr lang="es-MX" sz="1400" b="1" dirty="0">
              <a:latin typeface="Arial" pitchFamily="34" charset="0"/>
              <a:cs typeface="Arial" pitchFamily="34" charset="0"/>
            </a:endParaRPr>
          </a:p>
          <a:p>
            <a:r>
              <a:rPr lang="es-MX" sz="1400" b="1" dirty="0">
                <a:latin typeface="Arial" pitchFamily="34" charset="0"/>
                <a:cs typeface="Arial" pitchFamily="34" charset="0"/>
              </a:rPr>
              <a:t>4. Ley General de Educación, Diario Oficial de la Federación del 13 de julio de 1993. Reforma publicada en el D.O.F. el 20-06-2006.</a:t>
            </a:r>
          </a:p>
          <a:p>
            <a:pPr>
              <a:buNone/>
            </a:pPr>
            <a:r>
              <a:rPr lang="es-MX" sz="1400" b="1" dirty="0">
                <a:latin typeface="Arial" pitchFamily="34" charset="0"/>
                <a:cs typeface="Arial" pitchFamily="34" charset="0"/>
              </a:rPr>
              <a:t> </a:t>
            </a:r>
          </a:p>
          <a:p>
            <a:pPr lvl="0"/>
            <a:r>
              <a:rPr lang="es-MX" sz="1400" b="1" dirty="0">
                <a:latin typeface="Arial" pitchFamily="34" charset="0"/>
                <a:cs typeface="Arial" pitchFamily="34" charset="0"/>
              </a:rPr>
              <a:t>Reglamento Interior de la Secretaría de Educación </a:t>
            </a:r>
            <a:r>
              <a:rPr lang="es-MX" sz="1400" b="1" dirty="0" err="1">
                <a:latin typeface="Arial" pitchFamily="34" charset="0"/>
                <a:cs typeface="Arial" pitchFamily="34" charset="0"/>
              </a:rPr>
              <a:t>Pública.D.O.F</a:t>
            </a:r>
            <a:r>
              <a:rPr lang="es-MX" sz="1400" b="1" dirty="0">
                <a:latin typeface="Arial" pitchFamily="34" charset="0"/>
                <a:cs typeface="Arial" pitchFamily="34" charset="0"/>
              </a:rPr>
              <a:t>. 21-01-2005, última reforma publicada el 01-10-2006.</a:t>
            </a:r>
          </a:p>
          <a:p>
            <a:pPr>
              <a:buNone/>
            </a:pPr>
            <a:r>
              <a:rPr lang="es-MX" sz="1400" b="1" dirty="0">
                <a:latin typeface="Arial" pitchFamily="34" charset="0"/>
                <a:cs typeface="Arial" pitchFamily="34" charset="0"/>
              </a:rPr>
              <a:t> </a:t>
            </a:r>
          </a:p>
          <a:p>
            <a:r>
              <a:rPr lang="es-MX" sz="1400" b="1" dirty="0">
                <a:latin typeface="Arial" pitchFamily="34" charset="0"/>
                <a:cs typeface="Arial" pitchFamily="34" charset="0"/>
              </a:rPr>
              <a:t>6. Decreto por el que se aprueba el Plan Nacional de Desarrollo 2007-2012, publicado en el D.O.F. el 31-05-2007.</a:t>
            </a:r>
          </a:p>
          <a:p>
            <a:pPr>
              <a:buNone/>
            </a:pPr>
            <a:r>
              <a:rPr lang="es-MX" sz="1400" b="1" dirty="0">
                <a:latin typeface="Arial" pitchFamily="34" charset="0"/>
                <a:cs typeface="Arial" pitchFamily="34" charset="0"/>
              </a:rPr>
              <a:t> </a:t>
            </a:r>
          </a:p>
          <a:p>
            <a:r>
              <a:rPr lang="es-MX" sz="1400" b="1" dirty="0">
                <a:latin typeface="Arial" pitchFamily="34" charset="0"/>
                <a:cs typeface="Arial" pitchFamily="34" charset="0"/>
              </a:rPr>
              <a:t>7. Decreto por el que se aprueba el Programa Sectorial de Educación 2007-2012, publicado en el D.O.F. el 17-01-2008.</a:t>
            </a:r>
          </a:p>
          <a:p>
            <a:pPr>
              <a:buNone/>
            </a:pPr>
            <a:r>
              <a:rPr lang="es-MX" sz="1400" b="1" dirty="0">
                <a:latin typeface="Arial" pitchFamily="34" charset="0"/>
                <a:cs typeface="Arial" pitchFamily="34" charset="0"/>
              </a:rPr>
              <a:t> </a:t>
            </a:r>
          </a:p>
          <a:p>
            <a:r>
              <a:rPr lang="es-MX" sz="1400" b="1" dirty="0">
                <a:latin typeface="Arial" pitchFamily="34" charset="0"/>
                <a:cs typeface="Arial" pitchFamily="34" charset="0"/>
              </a:rPr>
              <a:t>8. Acuerdo número 9/CD/2009 del Comité Directivo del Sistema Nacional de Bachillerato. 17-12-2009</a:t>
            </a:r>
            <a:r>
              <a:rPr lang="es-MX" sz="1400" b="1" dirty="0" smtClean="0">
                <a:latin typeface="Arial" pitchFamily="34" charset="0"/>
                <a:cs typeface="Arial" pitchFamily="34" charset="0"/>
              </a:rPr>
              <a:t>.</a:t>
            </a:r>
          </a:p>
          <a:p>
            <a:pPr>
              <a:buNone/>
            </a:pPr>
            <a:endParaRPr lang="es-MX" sz="1400" b="1" dirty="0">
              <a:latin typeface="Arial" pitchFamily="34" charset="0"/>
              <a:cs typeface="Arial" pitchFamily="34" charset="0"/>
            </a:endParaRPr>
          </a:p>
          <a:p>
            <a:r>
              <a:rPr lang="es-MX" sz="1400" b="1" dirty="0">
                <a:latin typeface="Arial" pitchFamily="34" charset="0"/>
                <a:cs typeface="Arial" pitchFamily="34" charset="0"/>
              </a:rPr>
              <a:t>9. Acuerdo número 442, por el que se establece la Reforma Integral de la Educación Media Superior en un marco de diversidad, publicado en el D.O.F. 26-09-2008.</a:t>
            </a:r>
          </a:p>
          <a:p>
            <a:endParaRPr lang="es-MX" sz="1400" b="1" dirty="0">
              <a:latin typeface="Arial" pitchFamily="34" charset="0"/>
              <a:cs typeface="Arial" pitchFamily="34" charset="0"/>
            </a:endParaRPr>
          </a:p>
        </p:txBody>
      </p:sp>
      <p:sp>
        <p:nvSpPr>
          <p:cNvPr id="4" name="3 Título"/>
          <p:cNvSpPr>
            <a:spLocks noGrp="1"/>
          </p:cNvSpPr>
          <p:nvPr>
            <p:ph type="title"/>
          </p:nvPr>
        </p:nvSpPr>
        <p:spPr>
          <a:solidFill>
            <a:schemeClr val="accent6">
              <a:lumMod val="40000"/>
              <a:lumOff val="60000"/>
            </a:schemeClr>
          </a:solidFill>
        </p:spPr>
        <p:txBody>
          <a:bodyPr>
            <a:normAutofit fontScale="90000"/>
          </a:bodyPr>
          <a:lstStyle/>
          <a:p>
            <a:r>
              <a:rPr lang="es-MX" b="1" dirty="0" smtClean="0"/>
              <a:t>Tutoría académica y la Función Docente</a:t>
            </a:r>
            <a:endParaRPr lang="es-MX" dirty="0"/>
          </a:p>
        </p:txBody>
      </p:sp>
    </p:spTree>
  </p:cSld>
  <p:clrMapOvr>
    <a:masterClrMapping/>
  </p:clrMapOvr>
  <p:transition spd="med" advTm="3416">
    <p:cover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8229600" cy="4925144"/>
          </a:xfrm>
          <a:solidFill>
            <a:srgbClr val="E0D2DE"/>
          </a:solidFill>
        </p:spPr>
        <p:txBody>
          <a:bodyPr>
            <a:normAutofit fontScale="25000" lnSpcReduction="20000"/>
          </a:bodyPr>
          <a:lstStyle/>
          <a:p>
            <a:r>
              <a:rPr lang="es-MX" sz="7200" b="1" dirty="0" smtClean="0"/>
              <a:t>MARCO NORMATIVO</a:t>
            </a:r>
          </a:p>
          <a:p>
            <a:pPr>
              <a:buNone/>
            </a:pPr>
            <a:r>
              <a:rPr lang="es-MX" dirty="0" smtClean="0"/>
              <a:t> </a:t>
            </a:r>
          </a:p>
          <a:p>
            <a:pPr>
              <a:buNone/>
            </a:pPr>
            <a:r>
              <a:rPr lang="es-MX" dirty="0" smtClean="0"/>
              <a:t>                     </a:t>
            </a:r>
            <a:r>
              <a:rPr lang="es-MX" sz="4800" b="1" dirty="0" smtClean="0">
                <a:latin typeface="Arial" pitchFamily="34" charset="0"/>
                <a:cs typeface="Arial" pitchFamily="34" charset="0"/>
              </a:rPr>
              <a:t>10. Acuerdo número 444, por el que se establecen las competencias que constituyen el Marco Curricular Común del Sistema Nacional de Bachillerato, publicado en el D.O.F. el 21-10-2008.</a:t>
            </a:r>
          </a:p>
          <a:p>
            <a:pPr>
              <a:buNone/>
            </a:pPr>
            <a:endParaRPr lang="es-MX" sz="4800" b="1" dirty="0" smtClean="0">
              <a:latin typeface="Arial" pitchFamily="34" charset="0"/>
              <a:cs typeface="Arial" pitchFamily="34" charset="0"/>
            </a:endParaRPr>
          </a:p>
          <a:p>
            <a:pPr>
              <a:buNone/>
            </a:pPr>
            <a:r>
              <a:rPr lang="es-MX" sz="4800" b="1" dirty="0" smtClean="0">
                <a:latin typeface="Arial" pitchFamily="34" charset="0"/>
                <a:cs typeface="Arial" pitchFamily="34" charset="0"/>
              </a:rPr>
              <a:t>            11. Acuerdo número 447, por el que se establecen las competencias docentes para quienes imparten educación media superior en la modalidad escolarizada, publicado en el D.O.F. el 29-10-2008.</a:t>
            </a:r>
          </a:p>
          <a:p>
            <a:pPr>
              <a:buNone/>
            </a:pPr>
            <a:r>
              <a:rPr lang="es-MX" sz="4800" b="1" dirty="0" smtClean="0">
                <a:latin typeface="Arial" pitchFamily="34" charset="0"/>
                <a:cs typeface="Arial" pitchFamily="34" charset="0"/>
              </a:rPr>
              <a:t> </a:t>
            </a:r>
          </a:p>
          <a:p>
            <a:pPr>
              <a:buNone/>
            </a:pPr>
            <a:r>
              <a:rPr lang="es-MX" sz="4800" b="1" dirty="0" smtClean="0">
                <a:latin typeface="Arial" pitchFamily="34" charset="0"/>
                <a:cs typeface="Arial" pitchFamily="34" charset="0"/>
              </a:rPr>
              <a:t>            12. Acuerdo número 480, por el que se establecen los lineamientos para el ingreso de instituciones educativas al Sistema Nacional de Bachillerato, publicado en el D.O.F. el  23-01-2009.</a:t>
            </a:r>
          </a:p>
          <a:p>
            <a:endParaRPr lang="es-MX" sz="4800" b="1" dirty="0" smtClean="0">
              <a:latin typeface="Arial" pitchFamily="34" charset="0"/>
              <a:cs typeface="Arial" pitchFamily="34" charset="0"/>
            </a:endParaRPr>
          </a:p>
          <a:p>
            <a:pPr>
              <a:buNone/>
            </a:pPr>
            <a:r>
              <a:rPr lang="es-MX" sz="4800" b="1" dirty="0" smtClean="0">
                <a:latin typeface="Arial" pitchFamily="34" charset="0"/>
                <a:cs typeface="Arial" pitchFamily="34" charset="0"/>
              </a:rPr>
              <a:t>            13. Acuerdo número 484, por el que se establecen las bases  para la creación y funcionamiento del Comité Directivo del Sistema Nacional de Bachillerato, publicado en el D.O.F. el 19-03-2009.</a:t>
            </a:r>
          </a:p>
          <a:p>
            <a:endParaRPr lang="es-MX" sz="4800" b="1" dirty="0" smtClean="0">
              <a:latin typeface="Arial" pitchFamily="34" charset="0"/>
              <a:cs typeface="Arial" pitchFamily="34" charset="0"/>
            </a:endParaRPr>
          </a:p>
          <a:p>
            <a:pPr>
              <a:buNone/>
            </a:pPr>
            <a:r>
              <a:rPr lang="es-MX" sz="4800" b="1" dirty="0" smtClean="0">
                <a:latin typeface="Arial" pitchFamily="34" charset="0"/>
                <a:cs typeface="Arial" pitchFamily="34" charset="0"/>
              </a:rPr>
              <a:t>           14. Acuerdo número 488, por el que se modifican los diversos números 442, 444 y 447 por los que se establecen: el Sistema Nacional de Bachillerato en un marco de diversidad; las competencias que constituyen el Marco Curricular Común del Sistema Nacional de Bachillerato, así como las competencias docentes para quienes impartan educación media en la modalidad escolarizada, respectivamente, publicado el D.O.F. el 23-06-2009.</a:t>
            </a:r>
          </a:p>
          <a:p>
            <a:pPr>
              <a:buNone/>
            </a:pPr>
            <a:r>
              <a:rPr lang="es-MX" sz="4800" b="1" dirty="0" smtClean="0">
                <a:latin typeface="Arial" pitchFamily="34" charset="0"/>
                <a:cs typeface="Arial" pitchFamily="34" charset="0"/>
              </a:rPr>
              <a:t> </a:t>
            </a:r>
          </a:p>
          <a:p>
            <a:pPr>
              <a:buNone/>
            </a:pPr>
            <a:r>
              <a:rPr lang="es-MX" sz="4800" b="1" dirty="0" smtClean="0">
                <a:latin typeface="Arial" pitchFamily="34" charset="0"/>
                <a:cs typeface="Arial" pitchFamily="34" charset="0"/>
              </a:rPr>
              <a:t>           15. Programa Especial de la Mejora de la Gestión de la Administración Pública Federal. 2008-2012. D.O.F. 10-09 2008.</a:t>
            </a:r>
          </a:p>
          <a:p>
            <a:pPr>
              <a:buNone/>
            </a:pPr>
            <a:r>
              <a:rPr lang="es-MX" sz="4800" b="1" dirty="0" smtClean="0">
                <a:latin typeface="Arial" pitchFamily="34" charset="0"/>
                <a:cs typeface="Arial" pitchFamily="34" charset="0"/>
              </a:rPr>
              <a:t> </a:t>
            </a:r>
          </a:p>
          <a:p>
            <a:pPr>
              <a:buNone/>
            </a:pPr>
            <a:r>
              <a:rPr lang="es-MX" sz="4800" b="1" dirty="0">
                <a:latin typeface="Arial" pitchFamily="34" charset="0"/>
                <a:cs typeface="Arial" pitchFamily="34" charset="0"/>
              </a:rPr>
              <a:t> </a:t>
            </a:r>
            <a:r>
              <a:rPr lang="es-MX" sz="4800" b="1" dirty="0" smtClean="0">
                <a:latin typeface="Arial" pitchFamily="34" charset="0"/>
                <a:cs typeface="Arial" pitchFamily="34" charset="0"/>
              </a:rPr>
              <a:t>          16. Manual General de Organización de la Secretaría de Educación Pública, Diario Oficial de la Federación del 16 de diciembre de 1994. Última reforma del 16-08-2008.</a:t>
            </a:r>
          </a:p>
          <a:p>
            <a:pPr>
              <a:buNone/>
            </a:pPr>
            <a:endParaRPr lang="es-MX" sz="4800" b="1" dirty="0" smtClean="0">
              <a:latin typeface="Arial" pitchFamily="34" charset="0"/>
              <a:cs typeface="Arial" pitchFamily="34" charset="0"/>
            </a:endParaRPr>
          </a:p>
          <a:p>
            <a:pPr>
              <a:buNone/>
            </a:pPr>
            <a:r>
              <a:rPr lang="es-MX" sz="4800" b="1" dirty="0" smtClean="0">
                <a:latin typeface="Arial" pitchFamily="34" charset="0"/>
                <a:cs typeface="Arial" pitchFamily="34" charset="0"/>
              </a:rPr>
              <a:t>           17. Subsecretaría de Educación Media Superior. La tutoría en el Sistema Nacional del Bachillerato. Autorizado por CONAEDU en marzo de 2009.</a:t>
            </a:r>
          </a:p>
          <a:p>
            <a:endParaRPr lang="es-MX" sz="4800" b="1" dirty="0" smtClean="0">
              <a:latin typeface="Arial" pitchFamily="34" charset="0"/>
              <a:cs typeface="Arial" pitchFamily="34" charset="0"/>
            </a:endParaRPr>
          </a:p>
          <a:p>
            <a:endParaRPr lang="es-MX" sz="4800" b="1" dirty="0" smtClean="0">
              <a:latin typeface="Arial" pitchFamily="34" charset="0"/>
              <a:cs typeface="Arial" pitchFamily="34" charset="0"/>
            </a:endParaRPr>
          </a:p>
        </p:txBody>
      </p:sp>
      <p:sp>
        <p:nvSpPr>
          <p:cNvPr id="4" name="3 Título"/>
          <p:cNvSpPr>
            <a:spLocks noGrp="1"/>
          </p:cNvSpPr>
          <p:nvPr>
            <p:ph type="title"/>
          </p:nvPr>
        </p:nvSpPr>
        <p:spPr>
          <a:solidFill>
            <a:schemeClr val="accent6">
              <a:lumMod val="40000"/>
              <a:lumOff val="60000"/>
            </a:schemeClr>
          </a:solidFill>
        </p:spPr>
        <p:txBody>
          <a:bodyPr>
            <a:normAutofit fontScale="90000"/>
          </a:bodyPr>
          <a:lstStyle/>
          <a:p>
            <a:r>
              <a:rPr lang="es-MX" b="1" dirty="0" smtClean="0"/>
              <a:t>Tutoría académica y la Función Docente</a:t>
            </a:r>
            <a:endParaRPr lang="es-MX" dirty="0"/>
          </a:p>
        </p:txBody>
      </p:sp>
    </p:spTree>
  </p:cSld>
  <p:clrMapOvr>
    <a:masterClrMapping/>
  </p:clrMapOvr>
  <p:transition spd="med" advTm="3416">
    <p:cover dir="u"/>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52</TotalTime>
  <Words>696</Words>
  <Application>Microsoft Office PowerPoint</Application>
  <PresentationFormat>Presentación en pantalla (4:3)</PresentationFormat>
  <Paragraphs>64</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Tema de Office</vt:lpstr>
      <vt:lpstr>Tutoría académica y la Función Docente</vt:lpstr>
      <vt:lpstr>Tutoría académica y la Función Docente</vt:lpstr>
      <vt:lpstr>COMPETENCIA RELATIVA A LA TUTORÍA ACADÉMICA POR PARTE DE LOS DOCENTES</vt:lpstr>
      <vt:lpstr>Tutoría académica y la Función Docente</vt:lpstr>
      <vt:lpstr>Tutoría académica y la Función Docente</vt:lpstr>
      <vt:lpstr>Tutoría académica y la Función Docente</vt:lpstr>
      <vt:lpstr>Tutoría académica y la Función Docente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Tutoría académica y la Función Docente</dc:title>
  <dc:creator>Colegio de Bachilleres</dc:creator>
  <cp:lastModifiedBy>leopoldoSarmiento Reaq</cp:lastModifiedBy>
  <cp:revision>6</cp:revision>
  <dcterms:created xsi:type="dcterms:W3CDTF">2012-07-05T00:11:46Z</dcterms:created>
  <dcterms:modified xsi:type="dcterms:W3CDTF">2012-08-29T02:59:25Z</dcterms:modified>
</cp:coreProperties>
</file>